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D1225C-80DE-4FE1-8B33-3842932DD95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33" autoAdjust="0"/>
  </p:normalViewPr>
  <p:slideViewPr>
    <p:cSldViewPr snapToGrid="0">
      <p:cViewPr varScale="1">
        <p:scale>
          <a:sx n="64" d="100"/>
          <a:sy n="64" d="100"/>
        </p:scale>
        <p:origin x="14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82E1-B7D0-491A-AB4A-BE4EB2C13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3CCD-FDDC-4F4C-9229-A0A9D9BA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imz-managers/coverage/teenvaxview/data-reports/index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charset="0"/>
                <a:ea typeface="ＭＳ Ｐゴシック" pitchFamily="34" charset="-128"/>
              </a:rPr>
              <a:t>Death rates: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 Mortality Volumes 1930 to 1959, US Mortality Data 1960 to 2015, National Center for Health Statistics, Centers for Disease Control and Prevention.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Cigarette consumption: 1900-1999: US Department of Agriculture. 2000-2015: Wang, TW et al. PMID: 27932780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Hales CM, Carrol MD, Fryar CD, Ogden CL. Prevalence of Obesity and Severe Obesity Among Adults: United States, 2017-2018. National Center for Health Statistics Data Brief No. 360. 2020.</a:t>
            </a: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2017-2018. Public-use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2018. https://www.cdc.gov/brfss/data_documentation/index.htm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and Asian are among non-Hispanics.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Centers for Disease Control and Prevention. High School Youth Risk Behavior Survey Data, 2017. Available from URL: https://nccd.cdc.gov/youthonline/App/Default.aspx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9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1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Smith RA, et al. PMID: 28170086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Meites</a:t>
            </a:r>
            <a:r>
              <a:rPr lang="en-US" dirty="0"/>
              <a:t> E, et al. PMID: 27977643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0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Up-to-Date HPV vaccination includes those who received ≥3 doses, and those who received 2 doses when the first HPV vaccine dose was initiated before age 15 years and the time between the first and second dose was at least 5 months minus 4 days. </a:t>
            </a: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AIAN, and Asian are among non-Hispanics. Native Hawaiian or other Pacific Islanders were not included due to small sample sizes.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Centers for Disease Control and Prevention, National Center for Immunization and Respiratory Diseases. </a:t>
            </a:r>
            <a:r>
              <a:rPr lang="en-US" dirty="0" err="1"/>
              <a:t>TeenVaxView</a:t>
            </a:r>
            <a:r>
              <a:rPr lang="en-US" dirty="0"/>
              <a:t>. Available from URL: </a:t>
            </a:r>
            <a:r>
              <a:rPr lang="en-US" u="sng" dirty="0">
                <a:hlinkClick r:id="rId3"/>
              </a:rPr>
              <a:t>https://www.cdc.gov/vaccines/imz-managers/coverage/teenvaxview/data-reports/index.html</a:t>
            </a:r>
            <a:r>
              <a:rPr lang="en-US" dirty="0"/>
              <a:t> Accessed September 24, 2019.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9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Oeffinger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KC, et al. PMID: </a:t>
            </a:r>
            <a:r>
              <a:rPr lang="en-US" dirty="0"/>
              <a:t>26501536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whites and blacks are among non-Hispanics. Estimates for Asians may be Hispanic or non-Hispanic.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1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83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Estimates for Asians do not include Native Hawaiians or other Pacific Islanders. </a:t>
            </a: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5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0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Saslow D, et al. PMID: 22422631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Smith RA, et al. PMID: 29846940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9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Estimates for Asians do not include Native Hawaiians or other Pacific Islanders.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Surveys, National Center for Health Statistics, Centers for Disease Control and Prevention, 2000-2018.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2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 for Asians does not include Native Hawaiians or other Pacific Islanders.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9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8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Wolf AMD, et al. PMID: </a:t>
            </a:r>
            <a:r>
              <a:rPr lang="en-US" dirty="0"/>
              <a:t>29846947 </a:t>
            </a:r>
          </a:p>
          <a:p>
            <a:pPr marL="171450" indent="-171450" defTabSz="9485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Smith RA, et al. PMID: 29846940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 and black are among non-Hispanics. </a:t>
            </a:r>
            <a:endParaRPr lang="en-US" sz="12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Center for Health Statistics. Health, United States,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2018. Hyattsville, MD.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8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2000-2018. Public-use data files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8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Estimates for Asians do not include Native Hawaiians or other Pacific Islanders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4850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4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2000-2018. Public-use data files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9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Wender R, et al. PMID: </a:t>
            </a:r>
            <a:r>
              <a:rPr lang="en-US" dirty="0"/>
              <a:t>23315954 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5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Wolf AM, et al. PMID: </a:t>
            </a:r>
            <a:r>
              <a:rPr lang="en-US" dirty="0"/>
              <a:t>20200110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 for “Some college” includes those with an Associate’s degree.</a:t>
            </a:r>
          </a:p>
          <a:p>
            <a:pPr marL="171450" indent="-171450" defTabSz="9485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2018. Public-use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1999: Centers for Disease Control and Prevention. PMID: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11057729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2000: Centers for Disease Control and Prevention. PMID: 11902401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2002: Marshall L, et al. PMID: 16708059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2004: Bloch AB, et al. PMID: 15800473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2006 &amp; 2009: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20798668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2011 &amp; 2012: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24226625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2013: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25393220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2014: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25879896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2015: Singh T, et al. PMID: 27077789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2016: Jamal A, et al. PMID: 28617771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2017: Wang TW, et al. PMID: 29879097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2018: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Gentzke</a:t>
            </a: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AS, et al. PMID: </a:t>
            </a:r>
            <a:r>
              <a:rPr lang="en-US" sz="1200" dirty="0"/>
              <a:t>30763302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2019: Wang TW, et al. PMID: </a:t>
            </a:r>
            <a:r>
              <a:rPr lang="en-US" sz="1200" dirty="0"/>
              <a:t>31805035</a:t>
            </a:r>
            <a:r>
              <a:rPr lang="en-US" dirty="0"/>
              <a:t> </a:t>
            </a:r>
            <a:endParaRPr lang="en-US" sz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Monitoring the Future Study, 1976-2019, University of Michigan. http://monitoringthefuture.org/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charset="0"/>
                <a:ea typeface="ＭＳ Ｐゴシック" pitchFamily="34" charset="-128"/>
                <a:cs typeface="Times New Roman" pitchFamily="18" charset="0"/>
              </a:rPr>
              <a:t>Johnston, L. D., </a:t>
            </a:r>
            <a:r>
              <a:rPr lang="en-US" sz="1200" dirty="0" err="1">
                <a:latin typeface="Arial" charset="0"/>
                <a:ea typeface="ＭＳ Ｐゴシック" pitchFamily="34" charset="-128"/>
                <a:cs typeface="Times New Roman" pitchFamily="18" charset="0"/>
              </a:rPr>
              <a:t>Miech</a:t>
            </a:r>
            <a:r>
              <a:rPr lang="en-US" sz="1200" dirty="0">
                <a:latin typeface="Arial" charset="0"/>
                <a:ea typeface="ＭＳ Ｐゴシック" pitchFamily="34" charset="-128"/>
                <a:cs typeface="Times New Roman" pitchFamily="18" charset="0"/>
              </a:rPr>
              <a:t>, R. A., O’Malley, P. M., Bachman, J. G., Schulenberg, J. E., &amp; Patrick, M. E. (2020). Demographic subgroup trends among adolescents in the use of various licit and illicit drugs, 1975–2019 (Monitoring the Future Occasional Paper No. 94). Ann Arbor, MI: Institute for Social Research, The University of Michigan.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4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Wang T, et al. PMID: 31805035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Gentzke</a:t>
            </a:r>
            <a:r>
              <a:rPr lang="en-US" dirty="0"/>
              <a:t> AS, et al. PMID: 30763302</a:t>
            </a:r>
            <a:endParaRPr lang="en-US" sz="1000" dirty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2011-2018. Public-use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2017: With Special Feature on Mortality. Hyattsville, MD. 2018.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2015-2018. Public-use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A3CCD-FDDC-4F4C-9229-A0A9D9BAA6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9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B8CF-9E75-4841-887A-B8D0B2DF15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4E2E-D280-4A3F-90BE-F11836998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BA98-4024-4899-9D10-7BE5B180A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21C5F-27F8-476A-A501-6D49A5EFE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724E40-73FE-4FBE-B1ED-7B888285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A69F-7C10-4089-8A4A-56EC472B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1A48C0F-53DA-4E7C-B8FC-E057404EC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114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7B71-3E33-4B20-AA6C-B5BD65A5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C24593-991C-4D9C-BE17-0DBD4721C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490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E1C-C517-4FCD-A0FF-56FF3199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9898146-F2A5-4876-A02E-D749FB7C8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96"/>
            <a:ext cx="9162661" cy="6871996"/>
          </a:xfrm>
        </p:spPr>
      </p:pic>
    </p:spTree>
    <p:extLst>
      <p:ext uri="{BB962C8B-B14F-4D97-AF65-F5344CB8AC3E}">
        <p14:creationId xmlns:p14="http://schemas.microsoft.com/office/powerpoint/2010/main" val="73302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9BF-905B-49B8-984A-776EA5C0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04EA5F6-9254-46F6-92E9-9C5427C2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624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BD1D-5316-46B1-AB19-A12C5914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0F5927B7-692D-46E8-8DD7-B458135BC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829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E9DB-72FF-499C-BBAF-8909C01E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3742CE-3A5E-4FB9-8667-FD05EA51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889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DA16-C34C-4DCA-9A06-344C8B09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A8240BC-1809-4D94-AC78-086641144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342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329B-C632-4A1C-BD20-2C86D7CF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4A183A0-74C4-49B3-B4AB-FCA088AB7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923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6460-69B6-4312-914C-69E4A962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B2E89F-B3D8-45AC-B684-60C72D53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7249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9690-D9E9-4AA2-A9D8-94AE38E1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146476-F151-4D22-B648-210141D6D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776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D7A2-D7AB-4032-AD33-A6E25034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AD89857-848D-4A47-B1F2-0CA714273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9851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E09E-EE5A-4DE6-979E-FAE16DE2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346651-EF1E-4AA2-82EF-3428A681F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696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7CB8-C71D-4375-B995-942B4243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C40EC2-8CCB-40F4-AE60-7DA1CAFAF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053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A394-C12D-4F1C-A702-7ADAEB63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636A4F4-77B8-4E2C-86E2-8BC850FF1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468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987D-918D-4A11-A412-100F5754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EF37A5-47BD-42C6-9D42-3F866EC25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244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7075-EABD-412F-A35A-9E0971D1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12A067-AC94-4706-A1F6-054E90315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721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E621-93B1-451F-93C9-DFC750B1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D7458F-3C66-417C-A333-0899ABA02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096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E8F4-D89C-4D38-9F6B-8A9180B0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A90BAF6-8480-4A7F-83A7-E9A55F613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10939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CB1-897C-4206-84D3-88F6A1C2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696C08-2369-44FA-9ADA-7A95F7D6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9272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64DC-112B-4ACE-A78B-331090BA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51F8AA-29A1-4742-B43E-FF27888C8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2607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B034-1DA5-40C0-A3C3-1A343020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869CA0-D474-489C-A2E6-9934997AA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395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21F9-6C6A-4A9F-9ABF-0096CB48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A8D5E04-6037-4AC9-AB03-391D4C64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6631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AE8C-F892-419A-8BDF-1CD6B4DE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9F9B4A-9321-4973-8B9E-50697F98F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612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7CAB-9186-4D3D-9934-6E6AD7DF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7F2B16-870F-4EF2-BD00-30868EEEB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701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91F4-8F5D-45CE-BAEF-EE6A2BF2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FD795B-BB2C-4650-BFB0-BC68D01D6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31815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59B4-23F0-4772-AF3E-45FEE50B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5EC7A8-7730-4E87-B3B5-3849FCC3B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9405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9126-1207-41FA-8B89-57E5A15B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6E8C7B-A649-4532-89ED-81DE876E9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4501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410D-55F9-4CB6-BD77-E5F44CD8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FB223C-5539-40D6-9C1A-96E6AD166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70024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5812-42C8-472A-BF03-41C15D47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92EA37-9717-4AEF-86F9-E961C4DFB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21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AA5B-FDAD-4409-8AC6-30333A02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A02C61-36A1-4069-A2BA-1B5DF3FFA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152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2537-4288-44DD-ABC6-0FD9D81C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9D9945-44F2-453D-8176-5CDDDA97E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277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8205-D779-4BC9-8F67-BAAB1247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F70DA70A-A952-47ED-BF9F-EB1FFF131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203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8ABD-D4B3-43AB-9060-75EBF680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6639E90-D468-482A-A509-C01C745AC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669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1FB5-319D-4B91-819A-A3391923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A1223AC-AD2C-409E-A9A7-CA3E1D71C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050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8CBA-B09F-4E18-A9D4-C8A7A626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8AEEB12-0D84-45D4-B9A1-2121017B2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3175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1928</Words>
  <Application>Microsoft Office PowerPoint</Application>
  <PresentationFormat>On-screen Show (4:3)</PresentationFormat>
  <Paragraphs>110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Risk Factors and Screening 2020</dc:title>
  <dc:creator>Ann Goding Sauer</dc:creator>
  <cp:lastModifiedBy>Debbie Guarnella</cp:lastModifiedBy>
  <cp:revision>5</cp:revision>
  <dcterms:created xsi:type="dcterms:W3CDTF">2020-03-18T09:44:43Z</dcterms:created>
  <dcterms:modified xsi:type="dcterms:W3CDTF">2020-03-24T20:30:23Z</dcterms:modified>
</cp:coreProperties>
</file>