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42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A832D3-39B8-469C-8FC5-CF954BA79061}" v="1" dt="2024-03-18T16:07:50.2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73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ttany Lovely" userId="2179ef8d-189d-4026-bc2f-586078a24bba" providerId="ADAL" clId="{31AF4FFE-B49A-44C4-AF65-46EFFD27FB81}"/>
    <pc:docChg chg="modSld">
      <pc:chgData name="Brittany Lovely" userId="2179ef8d-189d-4026-bc2f-586078a24bba" providerId="ADAL" clId="{31AF4FFE-B49A-44C4-AF65-46EFFD27FB81}" dt="2024-02-23T19:20:08.474" v="20" actId="1076"/>
      <pc:docMkLst>
        <pc:docMk/>
      </pc:docMkLst>
      <pc:sldChg chg="addSp modSp mod">
        <pc:chgData name="Brittany Lovely" userId="2179ef8d-189d-4026-bc2f-586078a24bba" providerId="ADAL" clId="{31AF4FFE-B49A-44C4-AF65-46EFFD27FB81}" dt="2024-02-23T19:20:08.474" v="20" actId="1076"/>
        <pc:sldMkLst>
          <pc:docMk/>
          <pc:sldMk cId="3137936993" sldId="273"/>
        </pc:sldMkLst>
        <pc:spChg chg="add mod">
          <ac:chgData name="Brittany Lovely" userId="2179ef8d-189d-4026-bc2f-586078a24bba" providerId="ADAL" clId="{31AF4FFE-B49A-44C4-AF65-46EFFD27FB81}" dt="2024-02-23T19:20:03.817" v="19" actId="20577"/>
          <ac:spMkLst>
            <pc:docMk/>
            <pc:sldMk cId="3137936993" sldId="273"/>
            <ac:spMk id="4" creationId="{0C0D995E-1FFB-58F2-1009-6C22549EDD7D}"/>
          </ac:spMkLst>
        </pc:spChg>
        <pc:picChg chg="mod">
          <ac:chgData name="Brittany Lovely" userId="2179ef8d-189d-4026-bc2f-586078a24bba" providerId="ADAL" clId="{31AF4FFE-B49A-44C4-AF65-46EFFD27FB81}" dt="2024-02-23T19:19:47.365" v="14" actId="1076"/>
          <ac:picMkLst>
            <pc:docMk/>
            <pc:sldMk cId="3137936993" sldId="273"/>
            <ac:picMk id="3" creationId="{4D5A6819-6E2E-D79C-3D77-99F82CFD9536}"/>
          </ac:picMkLst>
        </pc:picChg>
        <pc:picChg chg="add mod">
          <ac:chgData name="Brittany Lovely" userId="2179ef8d-189d-4026-bc2f-586078a24bba" providerId="ADAL" clId="{31AF4FFE-B49A-44C4-AF65-46EFFD27FB81}" dt="2024-02-23T19:20:08.474" v="20" actId="1076"/>
          <ac:picMkLst>
            <pc:docMk/>
            <pc:sldMk cId="3137936993" sldId="273"/>
            <ac:picMk id="6" creationId="{E74B76FF-5D9A-AD81-0927-2A8D698793B0}"/>
          </ac:picMkLst>
        </pc:picChg>
      </pc:sldChg>
    </pc:docChg>
  </pc:docChgLst>
  <pc:docChgLst>
    <pc:chgData name="Talia Henkle" userId="8358a28e-4fc0-4d4d-9e38-f7ffe2b31c0d" providerId="ADAL" clId="{7E701419-D7FA-4ACE-8706-446C367BF9B9}"/>
    <pc:docChg chg="delSld">
      <pc:chgData name="Talia Henkle" userId="8358a28e-4fc0-4d4d-9e38-f7ffe2b31c0d" providerId="ADAL" clId="{7E701419-D7FA-4ACE-8706-446C367BF9B9}" dt="2024-03-08T20:19:27.242" v="0" actId="2696"/>
      <pc:docMkLst>
        <pc:docMk/>
      </pc:docMkLst>
      <pc:sldChg chg="del">
        <pc:chgData name="Talia Henkle" userId="8358a28e-4fc0-4d4d-9e38-f7ffe2b31c0d" providerId="ADAL" clId="{7E701419-D7FA-4ACE-8706-446C367BF9B9}" dt="2024-03-08T20:19:27.242" v="0" actId="2696"/>
        <pc:sldMkLst>
          <pc:docMk/>
          <pc:sldMk cId="2713148800" sldId="256"/>
        </pc:sldMkLst>
      </pc:sldChg>
    </pc:docChg>
  </pc:docChgLst>
  <pc:docChgLst>
    <pc:chgData name="Danielle Petri" userId="57054f95-0fb9-4870-985d-54772240f1bb" providerId="ADAL" clId="{4793DE21-C3A6-4E15-BFA8-1E2474B6220D}"/>
    <pc:docChg chg="custSel modSld">
      <pc:chgData name="Danielle Petri" userId="57054f95-0fb9-4870-985d-54772240f1bb" providerId="ADAL" clId="{4793DE21-C3A6-4E15-BFA8-1E2474B6220D}" dt="2024-02-23T18:56:44.808" v="22" actId="27636"/>
      <pc:docMkLst>
        <pc:docMk/>
      </pc:docMkLst>
      <pc:sldChg chg="modNotesTx">
        <pc:chgData name="Danielle Petri" userId="57054f95-0fb9-4870-985d-54772240f1bb" providerId="ADAL" clId="{4793DE21-C3A6-4E15-BFA8-1E2474B6220D}" dt="2024-02-23T17:56:07.564" v="0"/>
        <pc:sldMkLst>
          <pc:docMk/>
          <pc:sldMk cId="497954231" sldId="258"/>
        </pc:sldMkLst>
      </pc:sldChg>
      <pc:sldChg chg="modNotesTx">
        <pc:chgData name="Danielle Petri" userId="57054f95-0fb9-4870-985d-54772240f1bb" providerId="ADAL" clId="{4793DE21-C3A6-4E15-BFA8-1E2474B6220D}" dt="2024-02-23T17:56:13.762" v="1"/>
        <pc:sldMkLst>
          <pc:docMk/>
          <pc:sldMk cId="2985832395" sldId="259"/>
        </pc:sldMkLst>
      </pc:sldChg>
      <pc:sldChg chg="modSp mod modNotesTx">
        <pc:chgData name="Danielle Petri" userId="57054f95-0fb9-4870-985d-54772240f1bb" providerId="ADAL" clId="{4793DE21-C3A6-4E15-BFA8-1E2474B6220D}" dt="2024-02-23T18:56:44.808" v="22" actId="27636"/>
        <pc:sldMkLst>
          <pc:docMk/>
          <pc:sldMk cId="118391561" sldId="260"/>
        </pc:sldMkLst>
        <pc:spChg chg="mod">
          <ac:chgData name="Danielle Petri" userId="57054f95-0fb9-4870-985d-54772240f1bb" providerId="ADAL" clId="{4793DE21-C3A6-4E15-BFA8-1E2474B6220D}" dt="2024-02-23T18:56:44.808" v="22" actId="27636"/>
          <ac:spMkLst>
            <pc:docMk/>
            <pc:sldMk cId="118391561" sldId="260"/>
            <ac:spMk id="2" creationId="{58649C7F-AACD-2038-E6AC-7CD80CBF653E}"/>
          </ac:spMkLst>
        </pc:spChg>
      </pc:sldChg>
      <pc:sldChg chg="modNotesTx">
        <pc:chgData name="Danielle Petri" userId="57054f95-0fb9-4870-985d-54772240f1bb" providerId="ADAL" clId="{4793DE21-C3A6-4E15-BFA8-1E2474B6220D}" dt="2024-02-23T17:56:29.898" v="3"/>
        <pc:sldMkLst>
          <pc:docMk/>
          <pc:sldMk cId="1321864964" sldId="261"/>
        </pc:sldMkLst>
      </pc:sldChg>
      <pc:sldChg chg="modNotesTx">
        <pc:chgData name="Danielle Petri" userId="57054f95-0fb9-4870-985d-54772240f1bb" providerId="ADAL" clId="{4793DE21-C3A6-4E15-BFA8-1E2474B6220D}" dt="2024-02-23T17:56:36.577" v="4"/>
        <pc:sldMkLst>
          <pc:docMk/>
          <pc:sldMk cId="3975676238" sldId="262"/>
        </pc:sldMkLst>
      </pc:sldChg>
      <pc:sldChg chg="modNotesTx">
        <pc:chgData name="Danielle Petri" userId="57054f95-0fb9-4870-985d-54772240f1bb" providerId="ADAL" clId="{4793DE21-C3A6-4E15-BFA8-1E2474B6220D}" dt="2024-02-23T17:56:46.323" v="5"/>
        <pc:sldMkLst>
          <pc:docMk/>
          <pc:sldMk cId="2227651830" sldId="263"/>
        </pc:sldMkLst>
      </pc:sldChg>
      <pc:sldChg chg="modNotesTx">
        <pc:chgData name="Danielle Petri" userId="57054f95-0fb9-4870-985d-54772240f1bb" providerId="ADAL" clId="{4793DE21-C3A6-4E15-BFA8-1E2474B6220D}" dt="2024-02-23T17:56:58.927" v="6"/>
        <pc:sldMkLst>
          <pc:docMk/>
          <pc:sldMk cId="4294438834" sldId="264"/>
        </pc:sldMkLst>
      </pc:sldChg>
      <pc:sldChg chg="modNotesTx">
        <pc:chgData name="Danielle Petri" userId="57054f95-0fb9-4870-985d-54772240f1bb" providerId="ADAL" clId="{4793DE21-C3A6-4E15-BFA8-1E2474B6220D}" dt="2024-02-23T17:57:10.970" v="7"/>
        <pc:sldMkLst>
          <pc:docMk/>
          <pc:sldMk cId="1745806464" sldId="265"/>
        </pc:sldMkLst>
      </pc:sldChg>
      <pc:sldChg chg="modSp mod modNotesTx">
        <pc:chgData name="Danielle Petri" userId="57054f95-0fb9-4870-985d-54772240f1bb" providerId="ADAL" clId="{4793DE21-C3A6-4E15-BFA8-1E2474B6220D}" dt="2024-02-23T18:56:44.798" v="20" actId="27636"/>
        <pc:sldMkLst>
          <pc:docMk/>
          <pc:sldMk cId="2138016482" sldId="266"/>
        </pc:sldMkLst>
        <pc:spChg chg="mod">
          <ac:chgData name="Danielle Petri" userId="57054f95-0fb9-4870-985d-54772240f1bb" providerId="ADAL" clId="{4793DE21-C3A6-4E15-BFA8-1E2474B6220D}" dt="2024-02-23T18:56:44.798" v="20" actId="27636"/>
          <ac:spMkLst>
            <pc:docMk/>
            <pc:sldMk cId="2138016482" sldId="266"/>
            <ac:spMk id="2" creationId="{B73D79C1-4A74-E664-FE5C-4EE491FBCB72}"/>
          </ac:spMkLst>
        </pc:spChg>
      </pc:sldChg>
      <pc:sldChg chg="modNotesTx">
        <pc:chgData name="Danielle Petri" userId="57054f95-0fb9-4870-985d-54772240f1bb" providerId="ADAL" clId="{4793DE21-C3A6-4E15-BFA8-1E2474B6220D}" dt="2024-02-23T17:57:31.043" v="9"/>
        <pc:sldMkLst>
          <pc:docMk/>
          <pc:sldMk cId="3457622521" sldId="267"/>
        </pc:sldMkLst>
      </pc:sldChg>
      <pc:sldChg chg="modNotesTx">
        <pc:chgData name="Danielle Petri" userId="57054f95-0fb9-4870-985d-54772240f1bb" providerId="ADAL" clId="{4793DE21-C3A6-4E15-BFA8-1E2474B6220D}" dt="2024-02-23T17:57:41.944" v="10"/>
        <pc:sldMkLst>
          <pc:docMk/>
          <pc:sldMk cId="2886530283" sldId="268"/>
        </pc:sldMkLst>
      </pc:sldChg>
      <pc:sldChg chg="modNotesTx">
        <pc:chgData name="Danielle Petri" userId="57054f95-0fb9-4870-985d-54772240f1bb" providerId="ADAL" clId="{4793DE21-C3A6-4E15-BFA8-1E2474B6220D}" dt="2024-02-23T17:57:58.673" v="12" actId="20577"/>
        <pc:sldMkLst>
          <pc:docMk/>
          <pc:sldMk cId="4166720377" sldId="269"/>
        </pc:sldMkLst>
      </pc:sldChg>
      <pc:sldChg chg="modNotesTx">
        <pc:chgData name="Danielle Petri" userId="57054f95-0fb9-4870-985d-54772240f1bb" providerId="ADAL" clId="{4793DE21-C3A6-4E15-BFA8-1E2474B6220D}" dt="2024-02-23T17:58:18.362" v="13"/>
        <pc:sldMkLst>
          <pc:docMk/>
          <pc:sldMk cId="105465301" sldId="270"/>
        </pc:sldMkLst>
      </pc:sldChg>
      <pc:sldChg chg="modNotesTx">
        <pc:chgData name="Danielle Petri" userId="57054f95-0fb9-4870-985d-54772240f1bb" providerId="ADAL" clId="{4793DE21-C3A6-4E15-BFA8-1E2474B6220D}" dt="2024-02-23T17:58:31.477" v="14"/>
        <pc:sldMkLst>
          <pc:docMk/>
          <pc:sldMk cId="445406" sldId="271"/>
        </pc:sldMkLst>
      </pc:sldChg>
      <pc:sldChg chg="modSp mod modNotesTx">
        <pc:chgData name="Danielle Petri" userId="57054f95-0fb9-4870-985d-54772240f1bb" providerId="ADAL" clId="{4793DE21-C3A6-4E15-BFA8-1E2474B6220D}" dt="2024-02-23T18:56:44.806" v="21" actId="27636"/>
        <pc:sldMkLst>
          <pc:docMk/>
          <pc:sldMk cId="394574452" sldId="272"/>
        </pc:sldMkLst>
        <pc:spChg chg="mod">
          <ac:chgData name="Danielle Petri" userId="57054f95-0fb9-4870-985d-54772240f1bb" providerId="ADAL" clId="{4793DE21-C3A6-4E15-BFA8-1E2474B6220D}" dt="2024-02-23T18:56:44.806" v="21" actId="27636"/>
          <ac:spMkLst>
            <pc:docMk/>
            <pc:sldMk cId="394574452" sldId="272"/>
            <ac:spMk id="2" creationId="{93071E91-23D3-79B6-9BDB-570130F38A01}"/>
          </ac:spMkLst>
        </pc:spChg>
      </pc:sldChg>
      <pc:sldChg chg="modNotesTx">
        <pc:chgData name="Danielle Petri" userId="57054f95-0fb9-4870-985d-54772240f1bb" providerId="ADAL" clId="{4793DE21-C3A6-4E15-BFA8-1E2474B6220D}" dt="2024-02-23T17:58:46.882" v="16"/>
        <pc:sldMkLst>
          <pc:docMk/>
          <pc:sldMk cId="3137936993" sldId="273"/>
        </pc:sldMkLst>
      </pc:sldChg>
      <pc:sldChg chg="modNotesTx">
        <pc:chgData name="Danielle Petri" userId="57054f95-0fb9-4870-985d-54772240f1bb" providerId="ADAL" clId="{4793DE21-C3A6-4E15-BFA8-1E2474B6220D}" dt="2024-02-23T17:59:02.851" v="17"/>
        <pc:sldMkLst>
          <pc:docMk/>
          <pc:sldMk cId="1111061444" sldId="274"/>
        </pc:sldMkLst>
      </pc:sldChg>
      <pc:sldChg chg="modNotesTx">
        <pc:chgData name="Danielle Petri" userId="57054f95-0fb9-4870-985d-54772240f1bb" providerId="ADAL" clId="{4793DE21-C3A6-4E15-BFA8-1E2474B6220D}" dt="2024-02-23T17:59:20.918" v="18"/>
        <pc:sldMkLst>
          <pc:docMk/>
          <pc:sldMk cId="2903288400" sldId="275"/>
        </pc:sldMkLst>
      </pc:sldChg>
      <pc:sldChg chg="modNotesTx">
        <pc:chgData name="Danielle Petri" userId="57054f95-0fb9-4870-985d-54772240f1bb" providerId="ADAL" clId="{4793DE21-C3A6-4E15-BFA8-1E2474B6220D}" dt="2024-02-23T17:59:30.217" v="19"/>
        <pc:sldMkLst>
          <pc:docMk/>
          <pc:sldMk cId="1373245353" sldId="276"/>
        </pc:sldMkLst>
      </pc:sldChg>
    </pc:docChg>
  </pc:docChgLst>
  <pc:docChgLst>
    <pc:chgData name="Brittany Lovely" userId="S::brittany.lovely@cancer.org::2179ef8d-189d-4026-bc2f-586078a24bba" providerId="AD" clId="Web-{0E410EB0-657A-BA17-AE69-55CC8536FA0C}"/>
    <pc:docChg chg="modSld">
      <pc:chgData name="Brittany Lovely" userId="S::brittany.lovely@cancer.org::2179ef8d-189d-4026-bc2f-586078a24bba" providerId="AD" clId="Web-{0E410EB0-657A-BA17-AE69-55CC8536FA0C}" dt="2024-02-23T19:17:30.021" v="1" actId="1076"/>
      <pc:docMkLst>
        <pc:docMk/>
      </pc:docMkLst>
      <pc:sldChg chg="modSp">
        <pc:chgData name="Brittany Lovely" userId="S::brittany.lovely@cancer.org::2179ef8d-189d-4026-bc2f-586078a24bba" providerId="AD" clId="Web-{0E410EB0-657A-BA17-AE69-55CC8536FA0C}" dt="2024-02-23T19:17:30.021" v="1" actId="1076"/>
        <pc:sldMkLst>
          <pc:docMk/>
          <pc:sldMk cId="1111061444" sldId="274"/>
        </pc:sldMkLst>
        <pc:picChg chg="mod">
          <ac:chgData name="Brittany Lovely" userId="S::brittany.lovely@cancer.org::2179ef8d-189d-4026-bc2f-586078a24bba" providerId="AD" clId="Web-{0E410EB0-657A-BA17-AE69-55CC8536FA0C}" dt="2024-02-23T19:17:30.021" v="1" actId="1076"/>
          <ac:picMkLst>
            <pc:docMk/>
            <pc:sldMk cId="1111061444" sldId="274"/>
            <ac:picMk id="3" creationId="{A0A2D750-ADB4-8836-AE98-F81B9312733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805701-3E2B-4C45-99A6-7E6D04302669}" type="datetimeFigureOut">
              <a:rPr lang="en-US" smtClean="0"/>
              <a:t>3/18/2024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4E4162-B2EC-499D-A3B4-83F18DDBBE7E}" type="slidenum">
              <a:rPr lang="en-US" smtClean="0"/>
              <a:t>‹#›</a:t>
            </a:fld>
            <a:endParaRPr lang="en-US"/>
          </a:p>
        </p:txBody>
      </p:sp>
    </p:spTree>
    <p:extLst>
      <p:ext uri="{BB962C8B-B14F-4D97-AF65-F5344CB8AC3E}">
        <p14:creationId xmlns:p14="http://schemas.microsoft.com/office/powerpoint/2010/main" val="3473379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ancer.org/cancer/cervical-cancer/detection-diagnosis-staging/cervical-cancer-screening-guidelines.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doi.org/10.3322/caac.21820" TargetMode="External"/><Relationship Id="rId4" Type="http://schemas.openxmlformats.org/officeDocument/2006/relationships/hyperlink" Target="https://www.cancer.org/cancer/cervical-cancer.html"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Speaker Notes</a:t>
            </a:r>
            <a:br>
              <a:rPr lang="en-US" sz="1200" b="1" kern="1200">
                <a:solidFill>
                  <a:schemeClr val="tx1"/>
                </a:solidFill>
                <a:effectLst/>
                <a:latin typeface="+mn-lt"/>
                <a:ea typeface="+mn-ea"/>
                <a:cs typeface="+mn-cs"/>
              </a:rPr>
            </a:br>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This is a summary of what we’ll be talking about today.</a:t>
            </a:r>
          </a:p>
          <a:p>
            <a:endParaRPr lang="en-US"/>
          </a:p>
        </p:txBody>
      </p:sp>
      <p:sp>
        <p:nvSpPr>
          <p:cNvPr id="4" name="Slide Number Placeholder 3"/>
          <p:cNvSpPr>
            <a:spLocks noGrp="1"/>
          </p:cNvSpPr>
          <p:nvPr>
            <p:ph type="sldNum" sz="quarter" idx="5"/>
          </p:nvPr>
        </p:nvSpPr>
        <p:spPr/>
        <p:txBody>
          <a:bodyPr/>
          <a:lstStyle/>
          <a:p>
            <a:fld id="{604E4162-B2EC-499D-A3B4-83F18DDBBE7E}" type="slidenum">
              <a:rPr lang="en-US" smtClean="0"/>
              <a:t>2</a:t>
            </a:fld>
            <a:endParaRPr lang="en-US"/>
          </a:p>
        </p:txBody>
      </p:sp>
    </p:spTree>
    <p:extLst>
      <p:ext uri="{BB962C8B-B14F-4D97-AF65-F5344CB8AC3E}">
        <p14:creationId xmlns:p14="http://schemas.microsoft.com/office/powerpoint/2010/main" val="562041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kern="1200">
                <a:solidFill>
                  <a:schemeClr val="tx1"/>
                </a:solidFill>
                <a:effectLst/>
                <a:latin typeface="+mn-lt"/>
                <a:ea typeface="+mn-ea"/>
                <a:cs typeface="+mn-cs"/>
              </a:rPr>
              <a:t>Speaker Notes</a:t>
            </a:r>
            <a:endParaRPr lang="en-US">
              <a:ea typeface="Calibri" panose="020F0502020204030204"/>
              <a:cs typeface="Calibri" panose="020F0502020204030204"/>
            </a:endParaRPr>
          </a:p>
          <a:p>
            <a:pPr marL="171450" indent="-171450">
              <a:buFont typeface="Arial" panose="020B0604020202020204" pitchFamily="34" charset="0"/>
              <a:buChar char="•"/>
              <a:defRPr/>
            </a:pPr>
            <a:endParaRPr lang="en-US"/>
          </a:p>
          <a:p>
            <a:pPr>
              <a:defRPr/>
            </a:pPr>
            <a:r>
              <a:rPr lang="en-US" sz="1200" b="0" kern="1200">
                <a:solidFill>
                  <a:schemeClr val="tx1"/>
                </a:solidFill>
                <a:effectLst/>
                <a:latin typeface="+mn-lt"/>
                <a:ea typeface="+mn-ea"/>
                <a:cs typeface="+mn-cs"/>
              </a:rPr>
              <a:t>So what is cervical cancer screening</a:t>
            </a:r>
            <a:r>
              <a:rPr lang="en-US"/>
              <a:t>?</a:t>
            </a:r>
            <a:endParaRPr lang="en-US">
              <a:ea typeface="Calibri" panose="020F0502020204030204"/>
              <a:cs typeface="Calibri" panose="020F0502020204030204"/>
            </a:endParaRPr>
          </a:p>
          <a:p>
            <a:pPr marL="171450" indent="-171450">
              <a:buFont typeface="Arial" panose="020B0604020202020204" pitchFamily="34" charset="0"/>
              <a:buChar char="•"/>
              <a:defRPr/>
            </a:pPr>
            <a:endParaRPr lang="en-US"/>
          </a:p>
          <a:p>
            <a:pPr marR="0" lvl="0" algn="l" defTabSz="914400">
              <a:lnSpc>
                <a:spcPct val="100000"/>
              </a:lnSpc>
              <a:spcBef>
                <a:spcPts val="0"/>
              </a:spcBef>
              <a:spcAft>
                <a:spcPts val="0"/>
              </a:spcAft>
              <a:buClrTx/>
              <a:buSzTx/>
              <a:tabLst/>
              <a:defRPr/>
            </a:pPr>
            <a:r>
              <a:rPr lang="en-US" sz="1200" b="0" kern="1200">
                <a:solidFill>
                  <a:schemeClr val="tx1"/>
                </a:solidFill>
                <a:effectLst/>
                <a:latin typeface="+mn-lt"/>
                <a:ea typeface="+mn-ea"/>
                <a:cs typeface="+mn-cs"/>
              </a:rPr>
              <a:t>In general, </a:t>
            </a:r>
            <a:r>
              <a:rPr lang="en-US" sz="1200" b="0" kern="1200">
                <a:solidFill>
                  <a:schemeClr val="tx1"/>
                </a:solidFill>
                <a:effectLst/>
                <a:latin typeface="Poppins"/>
                <a:cs typeface="Poppins"/>
              </a:rPr>
              <a:t>s</a:t>
            </a:r>
            <a:r>
              <a:rPr lang="en-US" sz="1200" b="0">
                <a:latin typeface="Poppins"/>
                <a:ea typeface="Source Sans Pro Light"/>
                <a:cs typeface="Poppins"/>
              </a:rPr>
              <a:t>creening is testing to find cancer, or other diseases, in people who have no symptoms. For cervical cancer, screening can find pre-cancerous changes that can be treated to prevent cancer from developing. Screening can also help find cancers when they are small and have not spread – when they may be easier to treat.</a:t>
            </a:r>
            <a:endParaRPr lang="en-US">
              <a:ea typeface="Calibri" panose="020F0502020204030204"/>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604E4162-B2EC-499D-A3B4-83F18DDBBE7E}" type="slidenum">
              <a:rPr lang="en-US" smtClean="0"/>
              <a:t>11</a:t>
            </a:fld>
            <a:endParaRPr lang="en-US"/>
          </a:p>
        </p:txBody>
      </p:sp>
    </p:spTree>
    <p:extLst>
      <p:ext uri="{BB962C8B-B14F-4D97-AF65-F5344CB8AC3E}">
        <p14:creationId xmlns:p14="http://schemas.microsoft.com/office/powerpoint/2010/main" val="1125977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kern="1200">
                <a:solidFill>
                  <a:schemeClr val="tx1"/>
                </a:solidFill>
                <a:effectLst/>
                <a:latin typeface="+mn-lt"/>
                <a:ea typeface="+mn-ea"/>
                <a:cs typeface="+mn-cs"/>
              </a:rPr>
              <a:t>Speaker notes: </a:t>
            </a:r>
            <a:endParaRPr lang="en-US"/>
          </a:p>
          <a:p>
            <a:pPr>
              <a:defRPr/>
            </a:pPr>
            <a:endParaRPr lang="en-US"/>
          </a:p>
          <a:p>
            <a:pPr marL="0" marR="0" lvl="0" indent="0" algn="l" defTabSz="914400">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What does cervical cancer screening entail? Your health care provider will do a pelvic exam and will insert a small brush or swab into the vagina and collect cells from your cervix for testing.</a:t>
            </a:r>
            <a:endParaRPr lang="en-US">
              <a:ea typeface="Calibri" panose="020F0502020204030204"/>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604E4162-B2EC-499D-A3B4-83F18DDBBE7E}" type="slidenum">
              <a:rPr lang="en-US" smtClean="0"/>
              <a:t>12</a:t>
            </a:fld>
            <a:endParaRPr lang="en-US"/>
          </a:p>
        </p:txBody>
      </p:sp>
    </p:spTree>
    <p:extLst>
      <p:ext uri="{BB962C8B-B14F-4D97-AF65-F5344CB8AC3E}">
        <p14:creationId xmlns:p14="http://schemas.microsoft.com/office/powerpoint/2010/main" val="1495850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5245" lvl="2" indent="-342900">
              <a:spcBef>
                <a:spcPts val="1000"/>
              </a:spcBef>
              <a:spcAft>
                <a:spcPts val="600"/>
              </a:spcAft>
            </a:pPr>
            <a:r>
              <a:rPr lang="en-US" sz="1200" b="1">
                <a:latin typeface="Source Sans Pro" panose="020B0503030403020204" pitchFamily="34" charset="0"/>
                <a:ea typeface="Source Sans Pro Light"/>
                <a:cs typeface="Poppins" panose="00000500000000000000" pitchFamily="2" charset="0"/>
              </a:rPr>
              <a:t>Speaker Notes</a:t>
            </a:r>
          </a:p>
          <a:p>
            <a:pPr marL="55245" lvl="2" indent="-342900">
              <a:spcBef>
                <a:spcPts val="1000"/>
              </a:spcBef>
              <a:spcAft>
                <a:spcPts val="600"/>
              </a:spcAft>
            </a:pPr>
            <a:endParaRPr lang="en-US" sz="1200" b="1">
              <a:latin typeface="Source Sans Pro" panose="020B0503030403020204" pitchFamily="34" charset="0"/>
              <a:ea typeface="Source Sans Pro Light"/>
              <a:cs typeface="Poppins" panose="00000500000000000000" pitchFamily="2" charset="0"/>
            </a:endParaRPr>
          </a:p>
          <a:p>
            <a:pPr marL="55245" lvl="2" indent="-342900">
              <a:spcBef>
                <a:spcPts val="1000"/>
              </a:spcBef>
              <a:spcAft>
                <a:spcPts val="600"/>
              </a:spcAft>
            </a:pPr>
            <a:r>
              <a:rPr lang="en-US" sz="1200" b="1">
                <a:latin typeface="Source Sans Pro" panose="020B0503030403020204" pitchFamily="34" charset="0"/>
                <a:ea typeface="Source Sans Pro Light"/>
                <a:cs typeface="Poppins" panose="00000500000000000000" pitchFamily="2" charset="0"/>
              </a:rPr>
              <a:t>HPV Test: </a:t>
            </a:r>
            <a:r>
              <a:rPr lang="en-US" sz="1200">
                <a:latin typeface="Source Sans Pro" panose="020B0503030403020204" pitchFamily="34" charset="0"/>
                <a:ea typeface="Source Sans Pro Light"/>
                <a:cs typeface="Poppins" panose="00000500000000000000" pitchFamily="2" charset="0"/>
              </a:rPr>
              <a:t>A test which collects cells from the surface of the cervix to check for HPV</a:t>
            </a:r>
          </a:p>
          <a:p>
            <a:pPr marL="55245" lvl="2" indent="-342900">
              <a:spcBef>
                <a:spcPts val="1000"/>
              </a:spcBef>
              <a:spcAft>
                <a:spcPts val="600"/>
              </a:spcAft>
            </a:pPr>
            <a:r>
              <a:rPr lang="en-US" sz="1200">
                <a:latin typeface="Source Sans Pro" panose="020B0503030403020204" pitchFamily="34" charset="0"/>
                <a:ea typeface="Source Sans Pro Light"/>
                <a:cs typeface="Poppins" panose="00000500000000000000" pitchFamily="2" charset="0"/>
              </a:rPr>
              <a:t>The cells are collected during a pelvic exam using a small brush or swab, then sent to a lab for testing. </a:t>
            </a:r>
            <a:r>
              <a:rPr lang="en-US" b="0" i="0">
                <a:solidFill>
                  <a:srgbClr val="1A1A1A"/>
                </a:solidFill>
                <a:effectLst/>
                <a:latin typeface="Source Sans Pro" panose="020B0503030403020204" pitchFamily="34" charset="0"/>
              </a:rPr>
              <a:t>Doctors can test for the high-risk HPV types that are most likely to cause cervical cancer by looking for pieces of their DNA in cervical cells.</a:t>
            </a:r>
          </a:p>
          <a:p>
            <a:pPr marL="55245" lvl="2" indent="-342900">
              <a:spcBef>
                <a:spcPts val="1000"/>
              </a:spcBef>
              <a:spcAft>
                <a:spcPts val="600"/>
              </a:spcAft>
            </a:pPr>
            <a:endParaRPr lang="en-US" sz="1200">
              <a:latin typeface="Source Sans Pro" panose="020B0503030403020204" pitchFamily="34" charset="0"/>
              <a:ea typeface="Source Sans Pro Light"/>
              <a:cs typeface="Poppins" panose="00000500000000000000" pitchFamily="2" charset="0"/>
            </a:endParaRPr>
          </a:p>
          <a:p>
            <a:pPr marL="55245" lvl="2" indent="-342900">
              <a:spcBef>
                <a:spcPts val="1000"/>
              </a:spcBef>
              <a:spcAft>
                <a:spcPts val="600"/>
              </a:spcAft>
            </a:pPr>
            <a:r>
              <a:rPr lang="en-US" sz="1200">
                <a:latin typeface="Source Sans Pro" panose="020B0503030403020204" pitchFamily="34" charset="0"/>
                <a:ea typeface="Source Sans Pro Light"/>
                <a:cs typeface="Poppins" panose="00000500000000000000" pitchFamily="2" charset="0"/>
              </a:rPr>
              <a:t>Results can help the doctor decide if more testing is needed</a:t>
            </a:r>
          </a:p>
          <a:p>
            <a:pPr marL="55245" lvl="2" indent="-342900">
              <a:spcBef>
                <a:spcPts val="1000"/>
              </a:spcBef>
              <a:spcAft>
                <a:spcPts val="600"/>
              </a:spcAft>
            </a:pPr>
            <a:endParaRPr lang="en-US" sz="1200">
              <a:latin typeface="Source Sans Pro" panose="020B0503030403020204" pitchFamily="34" charset="0"/>
              <a:ea typeface="Source Sans Pro Light"/>
              <a:cs typeface="Poppins" panose="00000500000000000000" pitchFamily="2" charset="0"/>
            </a:endParaRPr>
          </a:p>
          <a:p>
            <a:pPr marL="55245" lvl="2" indent="-342900">
              <a:spcBef>
                <a:spcPts val="1000"/>
              </a:spcBef>
              <a:spcAft>
                <a:spcPts val="600"/>
              </a:spcAft>
            </a:pPr>
            <a:r>
              <a:rPr lang="en-US" sz="1200" b="1">
                <a:latin typeface="Source Sans Pro"/>
                <a:ea typeface="Source Sans Pro Light"/>
                <a:cs typeface="Poppins" panose="00000500000000000000" pitchFamily="2" charset="0"/>
              </a:rPr>
              <a:t>Pap test: </a:t>
            </a:r>
            <a:r>
              <a:rPr lang="en-US" sz="1200" b="0">
                <a:latin typeface="Source Sans Pro"/>
                <a:ea typeface="Source Sans Pro Light"/>
                <a:cs typeface="Poppins" panose="00000500000000000000" pitchFamily="2" charset="0"/>
              </a:rPr>
              <a:t>Similar to a primary HPV test, a Pap test also collects cells from the surface of the cervix. </a:t>
            </a:r>
            <a:endParaRPr lang="en-US" sz="1200" kern="120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Source Sans Pro" panose="020B0503030403020204" pitchFamily="34" charset="0"/>
                <a:cs typeface="Poppins" panose="00000500000000000000" pitchFamily="2" charset="0"/>
              </a:rPr>
              <a:t>These tests can be done alone or at the same time (called a co-test) and are done during a pelvic exam.</a:t>
            </a:r>
            <a:endParaRPr lang="en-US" sz="1200" kern="1200">
              <a:solidFill>
                <a:schemeClr val="tx1"/>
              </a:solidFill>
              <a:latin typeface="+mn-lt"/>
              <a:ea typeface="+mn-ea"/>
              <a:cs typeface="+mn-cs"/>
            </a:endParaRPr>
          </a:p>
          <a:p>
            <a:endParaRPr lang="en-US" sz="1200" kern="1200">
              <a:solidFill>
                <a:schemeClr val="tx1"/>
              </a:solidFill>
              <a:latin typeface="+mn-lt"/>
              <a:ea typeface="+mn-ea"/>
              <a:cs typeface="+mn-cs"/>
            </a:endParaRPr>
          </a:p>
          <a:p>
            <a:r>
              <a:rPr lang="en-US" sz="1200" kern="1200">
                <a:solidFill>
                  <a:schemeClr val="tx1"/>
                </a:solidFill>
                <a:latin typeface="+mn-lt"/>
                <a:ea typeface="+mn-ea"/>
                <a:cs typeface="+mn-cs"/>
              </a:rPr>
              <a:t>The ACS recommends primary HPV testing as the preferred test for cervical cancer screening. Research evidence shows that primary HPV testing is more efficient than co-testing and more effective </a:t>
            </a:r>
            <a:r>
              <a:rPr lang="en-US"/>
              <a:t>than </a:t>
            </a:r>
            <a:r>
              <a:rPr lang="en-US" sz="1200" kern="1200">
                <a:solidFill>
                  <a:schemeClr val="tx1"/>
                </a:solidFill>
                <a:latin typeface="+mn-lt"/>
                <a:ea typeface="+mn-ea"/>
                <a:cs typeface="+mn-cs"/>
              </a:rPr>
              <a:t>Pap testing alone.</a:t>
            </a:r>
            <a:r>
              <a:rPr lang="en-US"/>
              <a:t> </a:t>
            </a:r>
            <a:r>
              <a:rPr lang="en-US" sz="1200" kern="1200">
                <a:solidFill>
                  <a:schemeClr val="tx1"/>
                </a:solidFill>
                <a:latin typeface="+mn-lt"/>
                <a:ea typeface="+mn-ea"/>
                <a:cs typeface="+mn-cs"/>
              </a:rPr>
              <a:t> However, screening using any method is effective in identifying people at risk for cervical cancer.</a:t>
            </a:r>
            <a:r>
              <a:rPr lang="en-US"/>
              <a:t> </a:t>
            </a:r>
            <a:endParaRPr lang="en-US" sz="1200" kern="1200">
              <a:solidFill>
                <a:schemeClr val="tx1"/>
              </a:solidFill>
              <a:latin typeface="+mn-lt"/>
              <a:ea typeface="Calibri"/>
              <a:cs typeface="Calibri"/>
            </a:endParaRPr>
          </a:p>
          <a:p>
            <a:endParaRPr lang="en-US" sz="1200" kern="1200">
              <a:solidFill>
                <a:schemeClr val="tx1"/>
              </a:solidFill>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604E4162-B2EC-499D-A3B4-83F18DDBBE7E}" type="slidenum">
              <a:rPr lang="en-US" smtClean="0"/>
              <a:t>13</a:t>
            </a:fld>
            <a:endParaRPr lang="en-US"/>
          </a:p>
        </p:txBody>
      </p:sp>
    </p:spTree>
    <p:extLst>
      <p:ext uri="{BB962C8B-B14F-4D97-AF65-F5344CB8AC3E}">
        <p14:creationId xmlns:p14="http://schemas.microsoft.com/office/powerpoint/2010/main" val="3572086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Sans-Serif"/>
              <a:buNone/>
            </a:pPr>
            <a:r>
              <a:rPr lang="en-US" b="1"/>
              <a:t>Speaker notes:</a:t>
            </a:r>
          </a:p>
          <a:p>
            <a:pPr marL="342900" indent="-342900">
              <a:buFont typeface="Arial,Sans-Serif"/>
              <a:buChar char="•"/>
            </a:pPr>
            <a:endParaRPr lang="en-US"/>
          </a:p>
          <a:p>
            <a:pPr marL="342900" indent="-342900">
              <a:buFont typeface="Arial,Sans-Serif"/>
              <a:buChar char="•"/>
            </a:pPr>
            <a:r>
              <a:rPr lang="en-US"/>
              <a:t>Screening for cervical cancer is recommended for individuals with a cervix starting at age 25 years. This is because cervical cancer before age 25 is extremely rare. </a:t>
            </a:r>
          </a:p>
          <a:p>
            <a:pPr marL="341630" indent="-342900">
              <a:buFont typeface="Arial,Sans-Serif"/>
              <a:buChar char="•"/>
            </a:pPr>
            <a:r>
              <a:rPr lang="en-US"/>
              <a:t>For individuals aged 25 to 65 years, screening should be done every 3-5 years depending on the type of testing that is done. Your health care provider will advise you how often to get screened based on your screening history.</a:t>
            </a:r>
          </a:p>
          <a:p>
            <a:pPr marL="342900" indent="-342900">
              <a:buFont typeface="Arial,Sans-Serif"/>
              <a:buChar char="•"/>
            </a:pPr>
            <a:r>
              <a:rPr lang="en-US"/>
              <a:t>Individuals older than 65 years who have had regular screening with normal results should not be screened for cervical cancer. Once screening is stopped, it should not be started again.</a:t>
            </a:r>
          </a:p>
          <a:p>
            <a:pPr marL="342900" indent="-342900">
              <a:buFont typeface="Arial,Sans-Serif"/>
              <a:buChar char="•"/>
            </a:pPr>
            <a:r>
              <a:rPr lang="en-US"/>
              <a:t>Individuals who do not have a cervix (for example, because of a hysterectomy) and who do not have a history of cervical cancer or a serious precancer should not be screened.</a:t>
            </a:r>
          </a:p>
          <a:p>
            <a:endParaRPr lang="en-US"/>
          </a:p>
          <a:p>
            <a:r>
              <a:rPr lang="en-US" b="1"/>
              <a:t>Speaker directions:</a:t>
            </a:r>
          </a:p>
          <a:p>
            <a:endParaRPr lang="en-US"/>
          </a:p>
          <a:p>
            <a:pPr marL="171450" indent="-171450">
              <a:buFont typeface="Arial" panose="020B0604020202020204" pitchFamily="34" charset="0"/>
              <a:buChar char="•"/>
            </a:pPr>
            <a:r>
              <a:rPr lang="en-US"/>
              <a:t>If asked about starting at 25 - Less than 1% of cervical cancer deaths are in women who were diagnosed before each 25. Disease burden was just one of many factors considered that led to the change the starting age for screening.</a:t>
            </a:r>
          </a:p>
          <a:p>
            <a:pPr marL="171450" indent="-171450">
              <a:buFont typeface="Arial" panose="020B0604020202020204" pitchFamily="34" charset="0"/>
              <a:buChar char="•"/>
            </a:pPr>
            <a:r>
              <a:rPr lang="en-US"/>
              <a:t>People who have received the HPV vaccine should still follow age-appropriate screening guidelines.</a:t>
            </a:r>
            <a:br>
              <a:rPr lang="en-US">
                <a:cs typeface="+mn-lt"/>
              </a:rPr>
            </a:br>
            <a:endParaRPr lang="en-US">
              <a:cs typeface="Calibri"/>
            </a:endParaRPr>
          </a:p>
          <a:p>
            <a:r>
              <a:rPr lang="en-US"/>
              <a:t>SOURCES:</a:t>
            </a:r>
            <a:br>
              <a:rPr lang="en-US">
                <a:cs typeface="+mn-lt"/>
              </a:rPr>
            </a:br>
            <a:r>
              <a:rPr lang="en-US">
                <a:hlinkClick r:id="rId3"/>
              </a:rPr>
              <a:t>https://www.cancer.org/cancer/cervical-cancer/detection-diagnosis-staging/cervical-cancer-screening-guidelines.html</a:t>
            </a:r>
            <a:br>
              <a:rPr lang="en-US">
                <a:cs typeface="+mn-lt"/>
              </a:rPr>
            </a:br>
            <a:r>
              <a:rPr lang="en-US">
                <a:hlinkClick r:id="rId4"/>
              </a:rPr>
              <a:t>https://www.cancer.org/cancer/cervical-cancer.html</a:t>
            </a:r>
            <a:r>
              <a:rPr lang="en-US"/>
              <a:t> </a:t>
            </a:r>
            <a:endParaRPr lang="en-US">
              <a:cs typeface="Calibri"/>
            </a:endParaRPr>
          </a:p>
          <a:p>
            <a:br>
              <a:rPr lang="en-US">
                <a:cs typeface="+mn-lt"/>
              </a:rPr>
            </a:br>
            <a:endParaRPr lang="en-US">
              <a:ea typeface="Calibri"/>
              <a:cs typeface="Calibri"/>
            </a:endParaRPr>
          </a:p>
          <a:p>
            <a:r>
              <a:rPr lang="en-US">
                <a:hlinkClick r:id="rId5"/>
              </a:rPr>
              <a:t>https://doi.org/10.3322/caac.21820</a:t>
            </a:r>
            <a:endParaRPr lang="en-US">
              <a:ea typeface="Calibri"/>
              <a:cs typeface="Calibri"/>
              <a:hlinkClick r:id="rId5"/>
            </a:endParaRPr>
          </a:p>
          <a:p>
            <a:r>
              <a:rPr lang="en-US" err="1">
                <a:ea typeface="Calibri"/>
                <a:cs typeface="Calibri"/>
              </a:rPr>
              <a:t>Diegel</a:t>
            </a:r>
            <a:r>
              <a:rPr lang="en-US">
                <a:ea typeface="Calibri"/>
                <a:cs typeface="Calibri"/>
              </a:rPr>
              <a:t> RL, Giaquinto AN, Jemal A. Cancer Statistics 2024. </a:t>
            </a:r>
            <a:r>
              <a:rPr lang="en-US"/>
              <a:t>Update from the American Cancer Society; CA Cancer J Clin 2024</a:t>
            </a:r>
          </a:p>
          <a:p>
            <a:endParaRPr lang="en-US"/>
          </a:p>
        </p:txBody>
      </p:sp>
      <p:sp>
        <p:nvSpPr>
          <p:cNvPr id="4" name="Slide Number Placeholder 3"/>
          <p:cNvSpPr>
            <a:spLocks noGrp="1"/>
          </p:cNvSpPr>
          <p:nvPr>
            <p:ph type="sldNum" sz="quarter" idx="5"/>
          </p:nvPr>
        </p:nvSpPr>
        <p:spPr/>
        <p:txBody>
          <a:bodyPr/>
          <a:lstStyle/>
          <a:p>
            <a:fld id="{604E4162-B2EC-499D-A3B4-83F18DDBBE7E}" type="slidenum">
              <a:rPr lang="en-US" smtClean="0"/>
              <a:t>14</a:t>
            </a:fld>
            <a:endParaRPr lang="en-US"/>
          </a:p>
        </p:txBody>
      </p:sp>
    </p:spTree>
    <p:extLst>
      <p:ext uri="{BB962C8B-B14F-4D97-AF65-F5344CB8AC3E}">
        <p14:creationId xmlns:p14="http://schemas.microsoft.com/office/powerpoint/2010/main" val="1446383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kern="1200">
                <a:solidFill>
                  <a:schemeClr val="tx1"/>
                </a:solidFill>
                <a:effectLst/>
                <a:latin typeface="+mn-lt"/>
                <a:ea typeface="+mn-ea"/>
                <a:cs typeface="+mn-cs"/>
              </a:rPr>
              <a:t>Speaker Notes</a:t>
            </a:r>
            <a:r>
              <a:rPr lang="en-US" b="1"/>
              <a:t> </a:t>
            </a:r>
            <a:endParaRPr lang="en-US"/>
          </a:p>
          <a:p>
            <a:pPr>
              <a:defRPr/>
            </a:pPr>
            <a:endParaRPr lang="en-US"/>
          </a:p>
          <a:p>
            <a:pPr>
              <a:defRPr/>
            </a:pPr>
            <a:r>
              <a:rPr lang="en-US"/>
              <a:t>After cervical cancer screening, you may receive positive or negative results. In this case a negative result means that no HPV infection is present and your cervix looks completely normal. In this case, you’ll be recommended to continue screening at the recommended interval—every 3-5 years depending on the type of test used. </a:t>
            </a:r>
            <a:endParaRPr lang="en-US">
              <a:ea typeface="Calibri" panose="020F0502020204030204"/>
              <a:cs typeface="Calibri" panose="020F0502020204030204"/>
            </a:endParaRPr>
          </a:p>
          <a:p>
            <a:pPr>
              <a:defRPr/>
            </a:pPr>
            <a:endParaRPr lang="en-US"/>
          </a:p>
          <a:p>
            <a:pPr>
              <a:defRPr/>
            </a:pPr>
            <a:r>
              <a:rPr lang="en-US"/>
              <a:t>If you get a positive/abnormal result this means that HPV infection was found during screening. As I mentioned previously, HPV infection is extremely common and most infections go away on their own—without any treatment. So, in most cases, your provider will advise you of the result and will have you re-screen in one year to see if the infection has gone away or not. If you have two consecutive positive screening results, your provider may recommend further tests or treatments to prevent cervical cancer from developing. </a:t>
            </a:r>
            <a:endParaRPr lang="en-US">
              <a:ea typeface="Calibri" panose="020F0502020204030204"/>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604E4162-B2EC-499D-A3B4-83F18DDBBE7E}" type="slidenum">
              <a:rPr lang="en-US" smtClean="0"/>
              <a:t>15</a:t>
            </a:fld>
            <a:endParaRPr lang="en-US"/>
          </a:p>
        </p:txBody>
      </p:sp>
    </p:spTree>
    <p:extLst>
      <p:ext uri="{BB962C8B-B14F-4D97-AF65-F5344CB8AC3E}">
        <p14:creationId xmlns:p14="http://schemas.microsoft.com/office/powerpoint/2010/main" val="3161491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Speaker notes: </a:t>
            </a:r>
            <a:r>
              <a:rPr lang="en-US" sz="1200" b="0" kern="1200">
                <a:solidFill>
                  <a:schemeClr val="tx1"/>
                </a:solidFill>
                <a:effectLst/>
                <a:latin typeface="+mn-lt"/>
                <a:ea typeface="+mn-ea"/>
                <a:cs typeface="+mn-cs"/>
              </a:rPr>
              <a:t>Next, we’ll discuss additional ways you can lower your risk for cervical cancer.</a:t>
            </a:r>
            <a:endParaRPr lang="en-US"/>
          </a:p>
          <a:p>
            <a:endParaRPr lang="en-US"/>
          </a:p>
        </p:txBody>
      </p:sp>
      <p:sp>
        <p:nvSpPr>
          <p:cNvPr id="4" name="Slide Number Placeholder 3"/>
          <p:cNvSpPr>
            <a:spLocks noGrp="1"/>
          </p:cNvSpPr>
          <p:nvPr>
            <p:ph type="sldNum" sz="quarter" idx="5"/>
          </p:nvPr>
        </p:nvSpPr>
        <p:spPr/>
        <p:txBody>
          <a:bodyPr/>
          <a:lstStyle/>
          <a:p>
            <a:fld id="{604E4162-B2EC-499D-A3B4-83F18DDBBE7E}" type="slidenum">
              <a:rPr lang="en-US" smtClean="0"/>
              <a:t>16</a:t>
            </a:fld>
            <a:endParaRPr lang="en-US"/>
          </a:p>
        </p:txBody>
      </p:sp>
    </p:spTree>
    <p:extLst>
      <p:ext uri="{BB962C8B-B14F-4D97-AF65-F5344CB8AC3E}">
        <p14:creationId xmlns:p14="http://schemas.microsoft.com/office/powerpoint/2010/main" val="1608722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Speaker notes: </a:t>
            </a:r>
            <a:endParaRPr lang="en-US"/>
          </a:p>
          <a:p>
            <a:endParaRPr lang="en-US"/>
          </a:p>
          <a:p>
            <a:r>
              <a:rPr lang="en-US" sz="1200" b="0" kern="1200">
                <a:solidFill>
                  <a:schemeClr val="tx1"/>
                </a:solidFill>
                <a:effectLst/>
                <a:latin typeface="+mn-lt"/>
                <a:ea typeface="+mn-ea"/>
                <a:cs typeface="+mn-cs"/>
              </a:rPr>
              <a:t>First and foremost, the most powerful way you can be protected from cervical cancer is by getting the HPV vaccination before age 26. HPV vaccination is most effective when given between ages 9-12. However, since the HPV vaccination is relatively new, many people didn’t have the opportunity to get vaccinated by age 26. In this case, the most important way to lower your risk for cervical cancer is by getting screened at the recommended intervals. Finally, not smoking tobacco is another important way to lower your risk for cervical cancer as smoking is known to double your risk for cervical cancer.</a:t>
            </a:r>
            <a:r>
              <a:rPr lang="en-US"/>
              <a:t> </a:t>
            </a:r>
            <a:endParaRPr lang="en-US">
              <a:ea typeface="Calibri" panose="020F0502020204030204"/>
              <a:cs typeface="Calibri" panose="020F0502020204030204"/>
            </a:endParaRPr>
          </a:p>
          <a:p>
            <a:endParaRPr lang="en-US" sz="1200" b="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604E4162-B2EC-499D-A3B4-83F18DDBBE7E}" type="slidenum">
              <a:rPr lang="en-US" smtClean="0"/>
              <a:t>17</a:t>
            </a:fld>
            <a:endParaRPr lang="en-US"/>
          </a:p>
        </p:txBody>
      </p:sp>
    </p:spTree>
    <p:extLst>
      <p:ext uri="{BB962C8B-B14F-4D97-AF65-F5344CB8AC3E}">
        <p14:creationId xmlns:p14="http://schemas.microsoft.com/office/powerpoint/2010/main" val="472983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Speaker notes: </a:t>
            </a:r>
            <a:r>
              <a:rPr lang="en-US" sz="1200" kern="1200">
                <a:solidFill>
                  <a:schemeClr val="tx1"/>
                </a:solidFill>
                <a:effectLst/>
                <a:latin typeface="+mn-lt"/>
                <a:ea typeface="+mn-ea"/>
                <a:cs typeface="+mn-cs"/>
              </a:rPr>
              <a:t>We’d be remiss if we didn’t talk about the importance of HPV vaccination. HPV causes multiple other cancers besides cervical cancer. In fact, these days there are more head and neck cancers caused by HPV diagnosed in men in the USA than there are cases of cervical cancer. That emphasizes the importance of getting all genders vaccinated by age 12.</a:t>
            </a:r>
            <a:r>
              <a:rPr lang="en-US"/>
              <a:t> </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That being said, routine screening for cervical cancer is still necessary for vaccinated individuals. That’s because there are some types of HPV that can cause cancer that aren’t covered by the vaccine</a:t>
            </a:r>
            <a:r>
              <a:rPr lang="en-US" sz="1200" strike="noStrike" kern="1200">
                <a:solidFill>
                  <a:schemeClr val="tx1"/>
                </a:solidFill>
                <a:effectLst/>
                <a:latin typeface="+mn-lt"/>
                <a:ea typeface="+mn-ea"/>
                <a:cs typeface="+mn-cs"/>
              </a:rPr>
              <a:t>.</a:t>
            </a:r>
            <a:endParaRPr lang="en-US" sz="1200" kern="1200">
              <a:solidFill>
                <a:schemeClr val="tx1"/>
              </a:solidFill>
              <a:effectLst/>
              <a:latin typeface="+mn-lt"/>
              <a:ea typeface="Calibri"/>
              <a:cs typeface="Calibri"/>
            </a:endParaRPr>
          </a:p>
          <a:p>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604E4162-B2EC-499D-A3B4-83F18DDBBE7E}" type="slidenum">
              <a:rPr lang="en-US" smtClean="0"/>
              <a:t>18</a:t>
            </a:fld>
            <a:endParaRPr lang="en-US"/>
          </a:p>
        </p:txBody>
      </p:sp>
    </p:spTree>
    <p:extLst>
      <p:ext uri="{BB962C8B-B14F-4D97-AF65-F5344CB8AC3E}">
        <p14:creationId xmlns:p14="http://schemas.microsoft.com/office/powerpoint/2010/main" val="4261789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Speaker notes: </a:t>
            </a:r>
            <a:r>
              <a:rPr lang="en-US" sz="1200" b="0" kern="1200">
                <a:solidFill>
                  <a:schemeClr val="tx1"/>
                </a:solidFill>
                <a:effectLst/>
                <a:latin typeface="+mn-lt"/>
                <a:ea typeface="+mn-ea"/>
                <a:cs typeface="+mn-cs"/>
              </a:rPr>
              <a:t>H</a:t>
            </a:r>
            <a:r>
              <a:rPr lang="en-US" sz="1200" kern="1200">
                <a:solidFill>
                  <a:schemeClr val="tx1"/>
                </a:solidFill>
                <a:latin typeface="+mn-lt"/>
                <a:ea typeface="+mn-ea"/>
                <a:cs typeface="+mn-cs"/>
              </a:rPr>
              <a:t>ere are the HPV </a:t>
            </a:r>
            <a:r>
              <a:rPr lang="en-US"/>
              <a:t>vaccination guidelines </a:t>
            </a:r>
            <a:r>
              <a:rPr lang="en-US" sz="1200" kern="1200">
                <a:solidFill>
                  <a:schemeClr val="tx1"/>
                </a:solidFill>
                <a:latin typeface="+mn-lt"/>
                <a:ea typeface="+mn-ea"/>
                <a:cs typeface="+mn-cs"/>
              </a:rPr>
              <a:t>for your reference.</a:t>
            </a:r>
            <a:r>
              <a:rPr lang="en-US"/>
              <a:t>  </a:t>
            </a:r>
            <a:endParaRPr lang="en-US" sz="1200" kern="1200">
              <a:solidFill>
                <a:schemeClr val="tx1"/>
              </a:solidFill>
              <a:latin typeface="+mn-lt"/>
              <a:ea typeface="+mn-ea"/>
              <a:cs typeface="+mn-cs"/>
            </a:endParaRPr>
          </a:p>
          <a:p>
            <a:r>
              <a:rPr lang="en-US"/>
              <a:t> </a:t>
            </a:r>
            <a:r>
              <a:rPr lang="en-US" sz="1200" kern="1200">
                <a:solidFill>
                  <a:schemeClr val="tx1"/>
                </a:solidFill>
                <a:latin typeface="+mn-lt"/>
                <a:ea typeface="+mn-ea"/>
                <a:cs typeface="+mn-cs"/>
              </a:rPr>
              <a:t>As I mentioned, the vaccine works best between the ages of 9-12. Research shows that younger people have a better immune response to the vaccine than those in their late teens and early 20s. And, the vaccines will prevent the covered types of HPV only if they are given before exposure to the virus.</a:t>
            </a:r>
            <a:endParaRPr lang="en-US" sz="1200" kern="1200">
              <a:solidFill>
                <a:schemeClr val="tx1"/>
              </a:solidFill>
              <a:latin typeface="+mn-lt"/>
              <a:ea typeface="Calibri"/>
              <a:cs typeface="Calibri"/>
            </a:endParaRPr>
          </a:p>
          <a:p>
            <a:endParaRPr lang="en-US" sz="1200" kern="1200">
              <a:solidFill>
                <a:schemeClr val="tx1"/>
              </a:solidFill>
              <a:latin typeface="+mn-lt"/>
              <a:ea typeface="+mn-ea"/>
              <a:cs typeface="+mn-cs"/>
            </a:endParaRPr>
          </a:p>
          <a:p>
            <a:r>
              <a:rPr lang="en-US" sz="1200" kern="1200">
                <a:solidFill>
                  <a:schemeClr val="tx1"/>
                </a:solidFill>
                <a:latin typeface="+mn-lt"/>
                <a:ea typeface="+mn-ea"/>
                <a:cs typeface="+mn-cs"/>
              </a:rPr>
              <a:t>Teens and young adults age 13 through 26 who have not been vaccinated, or who haven’t gotten all their doses, should get the vaccine as soon as possible. Vaccination of young adults will not prevent as many cancers as vaccination of children and teens.</a:t>
            </a:r>
            <a:endParaRPr lang="en-US" sz="1200" kern="1200">
              <a:solidFill>
                <a:schemeClr val="tx1"/>
              </a:solidFill>
              <a:latin typeface="+mn-lt"/>
              <a:ea typeface="Calibri"/>
              <a:cs typeface="Calibri"/>
            </a:endParaRPr>
          </a:p>
          <a:p>
            <a:endParaRPr lang="en-US" sz="1200" b="0" kern="1200">
              <a:solidFill>
                <a:schemeClr val="tx1"/>
              </a:solidFill>
              <a:latin typeface="+mn-lt"/>
              <a:ea typeface="+mn-ea"/>
              <a:cs typeface="+mn-cs"/>
            </a:endParaRPr>
          </a:p>
          <a:p>
            <a:r>
              <a:rPr lang="en-US" sz="1200" b="0" kern="1200">
                <a:solidFill>
                  <a:schemeClr val="tx1"/>
                </a:solidFill>
                <a:latin typeface="+mn-lt"/>
                <a:ea typeface="+mn-ea"/>
                <a:cs typeface="+mn-cs"/>
              </a:rPr>
              <a:t>The HPV vaccine is most effective in early adolescence, but this starts to decrease by age 18. Because of this, it is unlikely to provide much benefit for cancer prevention as people get older which is why the ACS does not recommend that people over the age of 26 get vaccinated against HPV.</a:t>
            </a:r>
            <a:r>
              <a:rPr lang="en-US"/>
              <a:t> </a:t>
            </a:r>
            <a:endParaRPr lang="en-US" sz="1200" b="0" kern="1200">
              <a:solidFill>
                <a:schemeClr val="tx1"/>
              </a:solidFill>
              <a:latin typeface="+mn-lt"/>
              <a:ea typeface="Calibri"/>
              <a:cs typeface="Calibri"/>
            </a:endParaRPr>
          </a:p>
          <a:p>
            <a:endParaRPr lang="en-US" sz="1200" b="0" kern="1200">
              <a:solidFill>
                <a:schemeClr val="tx1"/>
              </a:solidFill>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604E4162-B2EC-499D-A3B4-83F18DDBBE7E}" type="slidenum">
              <a:rPr lang="en-US" smtClean="0"/>
              <a:t>19</a:t>
            </a:fld>
            <a:endParaRPr lang="en-US"/>
          </a:p>
        </p:txBody>
      </p:sp>
    </p:spTree>
    <p:extLst>
      <p:ext uri="{BB962C8B-B14F-4D97-AF65-F5344CB8AC3E}">
        <p14:creationId xmlns:p14="http://schemas.microsoft.com/office/powerpoint/2010/main" val="1097566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Speaker notes: </a:t>
            </a:r>
            <a:r>
              <a:rPr lang="en-US" sz="1200" b="0" kern="1200">
                <a:solidFill>
                  <a:schemeClr val="tx1"/>
                </a:solidFill>
                <a:effectLst/>
                <a:latin typeface="+mn-lt"/>
                <a:ea typeface="+mn-ea"/>
                <a:cs typeface="+mn-cs"/>
              </a:rPr>
              <a:t>This concludes our presentation about cervical cancer and cervical cancer screening. For more information, visit cancer.org or call the number on the screen and speak with one of our cancer information specialists. </a:t>
            </a:r>
            <a:endParaRPr lang="en-US"/>
          </a:p>
          <a:p>
            <a:endParaRPr lang="en-US"/>
          </a:p>
        </p:txBody>
      </p:sp>
      <p:sp>
        <p:nvSpPr>
          <p:cNvPr id="4" name="Slide Number Placeholder 3"/>
          <p:cNvSpPr>
            <a:spLocks noGrp="1"/>
          </p:cNvSpPr>
          <p:nvPr>
            <p:ph type="sldNum" sz="quarter" idx="5"/>
          </p:nvPr>
        </p:nvSpPr>
        <p:spPr/>
        <p:txBody>
          <a:bodyPr/>
          <a:lstStyle/>
          <a:p>
            <a:fld id="{604E4162-B2EC-499D-A3B4-83F18DDBBE7E}" type="slidenum">
              <a:rPr lang="en-US" smtClean="0"/>
              <a:t>20</a:t>
            </a:fld>
            <a:endParaRPr lang="en-US"/>
          </a:p>
        </p:txBody>
      </p:sp>
    </p:spTree>
    <p:extLst>
      <p:ext uri="{BB962C8B-B14F-4D97-AF65-F5344CB8AC3E}">
        <p14:creationId xmlns:p14="http://schemas.microsoft.com/office/powerpoint/2010/main" val="190739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Speaker Notes</a:t>
            </a:r>
            <a:endParaRPr lang="en-US" sz="1200" kern="1200">
              <a:solidFill>
                <a:schemeClr val="tx1"/>
              </a:solidFill>
              <a:latin typeface="+mn-lt"/>
              <a:ea typeface="+mn-ea"/>
              <a:cs typeface="+mn-cs"/>
            </a:endParaRPr>
          </a:p>
          <a:p>
            <a:pPr>
              <a:defRPr/>
            </a:pPr>
            <a:endParaRPr lang="en-US"/>
          </a:p>
          <a:p>
            <a:pPr>
              <a:defRPr/>
            </a:pPr>
            <a:r>
              <a:rPr lang="en-US" sz="1200" kern="1200">
                <a:solidFill>
                  <a:schemeClr val="tx1"/>
                </a:solidFill>
                <a:latin typeface="+mn-lt"/>
                <a:ea typeface="+mn-ea"/>
                <a:cs typeface="+mn-cs"/>
              </a:rPr>
              <a:t>Cervical cancer was once one of the most common causes of cancer death for women in the U.S. The cervical cancer death rate dropped by over 50% in recent decades with the increased use of screening. The numbers are clear—screening saves lives. This presentation will go over all you need to know to see for yourself if you’re up to date with</a:t>
            </a:r>
            <a:r>
              <a:rPr lang="en-US"/>
              <a:t> your knowledge</a:t>
            </a:r>
            <a:r>
              <a:rPr lang="en-US" sz="1200" kern="1200">
                <a:solidFill>
                  <a:schemeClr val="tx1"/>
                </a:solidFill>
                <a:latin typeface="+mn-lt"/>
                <a:ea typeface="+mn-ea"/>
                <a:cs typeface="+mn-cs"/>
              </a:rPr>
              <a:t> </a:t>
            </a:r>
            <a:r>
              <a:rPr lang="en-US"/>
              <a:t>of cervical cancer and how to get screened.</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604E4162-B2EC-499D-A3B4-83F18DDBBE7E}" type="slidenum">
              <a:rPr lang="en-US" smtClean="0"/>
              <a:t>3</a:t>
            </a:fld>
            <a:endParaRPr lang="en-US"/>
          </a:p>
        </p:txBody>
      </p:sp>
    </p:spTree>
    <p:extLst>
      <p:ext uri="{BB962C8B-B14F-4D97-AF65-F5344CB8AC3E}">
        <p14:creationId xmlns:p14="http://schemas.microsoft.com/office/powerpoint/2010/main" val="1024177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Speaker notes: </a:t>
            </a:r>
            <a:endParaRPr lang="en-US"/>
          </a:p>
          <a:p>
            <a:endParaRPr lang="en-US"/>
          </a:p>
          <a:p>
            <a:r>
              <a:rPr lang="en-US"/>
              <a:t>What causes cancer in this tissue? Let's find out.</a:t>
            </a:r>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604E4162-B2EC-499D-A3B4-83F18DDBBE7E}" type="slidenum">
              <a:rPr lang="en-US" smtClean="0"/>
              <a:t>4</a:t>
            </a:fld>
            <a:endParaRPr lang="en-US"/>
          </a:p>
        </p:txBody>
      </p:sp>
    </p:spTree>
    <p:extLst>
      <p:ext uri="{BB962C8B-B14F-4D97-AF65-F5344CB8AC3E}">
        <p14:creationId xmlns:p14="http://schemas.microsoft.com/office/powerpoint/2010/main" val="107641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Speaker Notes</a:t>
            </a:r>
            <a:endParaRPr lang="en-US"/>
          </a:p>
          <a:p>
            <a:endParaRPr lang="en-US" b="1">
              <a:cs typeface="Calibri"/>
            </a:endParaRPr>
          </a:p>
          <a:p>
            <a:r>
              <a:rPr lang="en-US">
                <a:cs typeface="Calibri"/>
              </a:rPr>
              <a:t>First, let's</a:t>
            </a:r>
            <a:r>
              <a:rPr lang="en-US"/>
              <a:t> describe what the cervix is. </a:t>
            </a:r>
            <a:r>
              <a:rPr lang="en-US" sz="1200" b="0" i="0" kern="1200">
                <a:solidFill>
                  <a:schemeClr val="tx1"/>
                </a:solidFill>
                <a:effectLst/>
                <a:latin typeface="+mn-lt"/>
                <a:ea typeface="+mn-ea"/>
                <a:cs typeface="+mn-cs"/>
              </a:rPr>
              <a:t>The cervix is the lower part of the uterus (womb) that connects to the to the vagina (birth canal).</a:t>
            </a:r>
            <a:r>
              <a:rPr lang="en-US"/>
              <a:t> </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604E4162-B2EC-499D-A3B4-83F18DDBBE7E}" type="slidenum">
              <a:rPr lang="en-US" smtClean="0"/>
              <a:t>5</a:t>
            </a:fld>
            <a:endParaRPr lang="en-US"/>
          </a:p>
        </p:txBody>
      </p:sp>
    </p:spTree>
    <p:extLst>
      <p:ext uri="{BB962C8B-B14F-4D97-AF65-F5344CB8AC3E}">
        <p14:creationId xmlns:p14="http://schemas.microsoft.com/office/powerpoint/2010/main" val="1827025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kern="1200">
                <a:solidFill>
                  <a:schemeClr val="tx1"/>
                </a:solidFill>
                <a:effectLst/>
                <a:latin typeface="+mn-lt"/>
                <a:ea typeface="+mn-ea"/>
                <a:cs typeface="+mn-cs"/>
              </a:rPr>
              <a:t>Speaker notes: </a:t>
            </a:r>
            <a:endParaRPr lang="en-US"/>
          </a:p>
          <a:p>
            <a:pPr>
              <a:defRPr/>
            </a:pPr>
            <a:endParaRPr lang="en-US"/>
          </a:p>
          <a:p>
            <a:pPr>
              <a:defRPr/>
            </a:pPr>
            <a:r>
              <a:rPr lang="en-US"/>
              <a:t>Cervical </a:t>
            </a:r>
            <a:r>
              <a:rPr lang="en-US" sz="1200" b="0" kern="1200">
                <a:solidFill>
                  <a:schemeClr val="tx1"/>
                </a:solidFill>
                <a:effectLst/>
                <a:latin typeface="+mn-lt"/>
                <a:ea typeface="+mn-ea"/>
                <a:cs typeface="+mn-cs"/>
              </a:rPr>
              <a:t>cancer occurs when the cells of the cervix develop the ability to grow out of control and out of sync with the rest of the tissues in your body. Cervical cancer is dangerous because it can develop the ability to invade and damage other tissues.</a:t>
            </a:r>
            <a:r>
              <a:rPr lang="en-US"/>
              <a:t> </a:t>
            </a:r>
            <a:endParaRPr lang="en-US">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604E4162-B2EC-499D-A3B4-83F18DDBBE7E}" type="slidenum">
              <a:rPr lang="en-US" smtClean="0"/>
              <a:t>6</a:t>
            </a:fld>
            <a:endParaRPr lang="en-US"/>
          </a:p>
        </p:txBody>
      </p:sp>
    </p:spTree>
    <p:extLst>
      <p:ext uri="{BB962C8B-B14F-4D97-AF65-F5344CB8AC3E}">
        <p14:creationId xmlns:p14="http://schemas.microsoft.com/office/powerpoint/2010/main" val="615745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kern="1200">
                <a:solidFill>
                  <a:schemeClr val="tx1"/>
                </a:solidFill>
                <a:effectLst/>
                <a:latin typeface="+mn-lt"/>
                <a:ea typeface="+mn-ea"/>
                <a:cs typeface="+mn-cs"/>
              </a:rPr>
              <a:t>Speaker notes: </a:t>
            </a:r>
            <a:endParaRPr lang="en-US" b="1"/>
          </a:p>
          <a:p>
            <a:pPr>
              <a:defRPr/>
            </a:pPr>
            <a:endParaRPr lang="en-US"/>
          </a:p>
          <a:p>
            <a:pPr>
              <a:defRPr/>
            </a:pPr>
            <a:r>
              <a:rPr lang="en-US"/>
              <a:t>To understand the basis for cervical cancer screening, it’s important to learn about pre-cancers. So, what are pre-cancers? </a:t>
            </a:r>
            <a:endParaRPr lang="en-US" b="1"/>
          </a:p>
          <a:p>
            <a:pPr>
              <a:defRPr/>
            </a:pPr>
            <a:endParaRPr lang="en-US"/>
          </a:p>
          <a:p>
            <a:pPr>
              <a:defRPr/>
            </a:pPr>
            <a:r>
              <a:rPr lang="en-US" sz="1200" b="0" kern="1200">
                <a:solidFill>
                  <a:schemeClr val="tx1"/>
                </a:solidFill>
                <a:effectLst/>
                <a:latin typeface="+mn-lt"/>
                <a:ea typeface="+mn-ea"/>
                <a:cs typeface="+mn-cs"/>
              </a:rPr>
              <a:t>Before cervical cancer develops, the cells of the cervix undergo specific changes that can be identified by screening. These changes are called pre-cancers.</a:t>
            </a:r>
            <a:r>
              <a:rPr lang="en-US"/>
              <a:t> </a:t>
            </a:r>
            <a:endParaRPr lang="en-US" b="1">
              <a:ea typeface="Calibri"/>
              <a:cs typeface="Calibri"/>
            </a:endParaRPr>
          </a:p>
          <a:p>
            <a:pPr>
              <a:defRPr/>
            </a:pPr>
            <a:endParaRPr lang="en-US"/>
          </a:p>
          <a:p>
            <a:pPr marL="0" marR="0" lvl="0" indent="0" algn="l" defTabSz="914400">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Pre-cancers themselves are usually asymptomatic, so no one would know they had pre-cancers without screening. The good thing about pre-cancers is that they can be treated to prevent cervical cancer from developing. Identifying pre-cancers through screening and treating them is the reason that screening has saved so many lives from cervical cancer.</a:t>
            </a:r>
            <a:endParaRPr lang="en-US" sz="1200" b="1" kern="120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604E4162-B2EC-499D-A3B4-83F18DDBBE7E}" type="slidenum">
              <a:rPr lang="en-US" smtClean="0"/>
              <a:t>7</a:t>
            </a:fld>
            <a:endParaRPr lang="en-US"/>
          </a:p>
        </p:txBody>
      </p:sp>
    </p:spTree>
    <p:extLst>
      <p:ext uri="{BB962C8B-B14F-4D97-AF65-F5344CB8AC3E}">
        <p14:creationId xmlns:p14="http://schemas.microsoft.com/office/powerpoint/2010/main" val="3424419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kern="1200">
                <a:solidFill>
                  <a:schemeClr val="tx1"/>
                </a:solidFill>
                <a:effectLst/>
                <a:latin typeface="+mn-lt"/>
                <a:ea typeface="+mn-ea"/>
                <a:cs typeface="+mn-cs"/>
              </a:rPr>
              <a:t>Speaker notes: </a:t>
            </a:r>
            <a:endParaRPr lang="en-US"/>
          </a:p>
          <a:p>
            <a:pPr>
              <a:defRPr/>
            </a:pPr>
            <a:endParaRPr lang="en-US"/>
          </a:p>
          <a:p>
            <a:pPr>
              <a:defRPr/>
            </a:pPr>
            <a:r>
              <a:rPr lang="en-US" sz="1200" b="0" kern="1200">
                <a:solidFill>
                  <a:schemeClr val="tx1"/>
                </a:solidFill>
                <a:effectLst/>
                <a:latin typeface="+mn-lt"/>
                <a:ea typeface="+mn-ea"/>
                <a:cs typeface="+mn-cs"/>
              </a:rPr>
              <a:t>Next, what causes cervical cancer? Unlike most cancers, we have a simple answer to this cancer. The virus Human papillomavirus, or HPV, causes almost all cases of cervical cancer. There are many types of HPV, some which cause warts, some which cause cancer, and many varieties that cause no symptoms at all in most people.</a:t>
            </a:r>
            <a:r>
              <a:rPr lang="en-US"/>
              <a:t> </a:t>
            </a:r>
            <a:r>
              <a:rPr lang="en-US" sz="1200" b="0" kern="1200">
                <a:solidFill>
                  <a:schemeClr val="tx1"/>
                </a:solidFill>
                <a:effectLst/>
                <a:latin typeface="+mn-lt"/>
                <a:ea typeface="+mn-ea"/>
                <a:cs typeface="+mn-cs"/>
              </a:rPr>
              <a:t> </a:t>
            </a:r>
            <a:r>
              <a:rPr lang="en-US" sz="1200" b="0" kern="1200">
                <a:solidFill>
                  <a:schemeClr val="tx1"/>
                </a:solidFill>
                <a:latin typeface="+mn-lt"/>
                <a:ea typeface="+mn-ea"/>
                <a:cs typeface="+mn-cs"/>
              </a:rPr>
              <a:t>HPV can be passed from one person to another during skin-to-skin contact. One way HPV is spread is through sex, including vaginal, anal, and oral sex. Most people who have HPV will never have any symptoms.</a:t>
            </a:r>
            <a:r>
              <a:rPr lang="en-US"/>
              <a:t> </a:t>
            </a:r>
            <a:endParaRPr lang="en-U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a:solidFill>
                <a:schemeClr val="tx1"/>
              </a:solidFill>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604E4162-B2EC-499D-A3B4-83F18DDBBE7E}" type="slidenum">
              <a:rPr lang="en-US" smtClean="0"/>
              <a:t>8</a:t>
            </a:fld>
            <a:endParaRPr lang="en-US"/>
          </a:p>
        </p:txBody>
      </p:sp>
    </p:spTree>
    <p:extLst>
      <p:ext uri="{BB962C8B-B14F-4D97-AF65-F5344CB8AC3E}">
        <p14:creationId xmlns:p14="http://schemas.microsoft.com/office/powerpoint/2010/main" val="3857300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kern="1200">
                <a:solidFill>
                  <a:schemeClr val="tx1"/>
                </a:solidFill>
                <a:effectLst/>
                <a:latin typeface="+mn-lt"/>
                <a:ea typeface="+mn-ea"/>
                <a:cs typeface="+mn-cs"/>
              </a:rPr>
              <a:t>Speaker notes: </a:t>
            </a:r>
            <a:endParaRPr lang="en-US" b="1"/>
          </a:p>
          <a:p>
            <a:pPr>
              <a:defRPr/>
            </a:pPr>
            <a:endParaRPr lang="en-US"/>
          </a:p>
          <a:p>
            <a:pPr>
              <a:defRPr/>
            </a:pPr>
            <a:r>
              <a:rPr lang="en-US" sz="1200" b="0" kern="1200">
                <a:solidFill>
                  <a:schemeClr val="tx1"/>
                </a:solidFill>
                <a:effectLst/>
                <a:latin typeface="+mn-lt"/>
                <a:ea typeface="+mn-ea"/>
                <a:cs typeface="+mn-cs"/>
              </a:rPr>
              <a:t>HPV is incredibly common. Almost everyone who’s been sexually active has been exposed to HPV. Luckily, in the majority of cases, your body will rid itself of the infection all on its own—and you’ll likely never experience any symptoms. However, in a small percentage of cases, your body doesn’t clear HPV on its own. These are the infections that put people at risk for developing cancer. Luckily, with screening HPV infections and pre-cancers can be identified and treated so that cervical cancer doesn’t develop.</a:t>
            </a:r>
            <a:r>
              <a:rPr lang="en-US"/>
              <a:t> </a:t>
            </a:r>
            <a:endParaRPr lang="en-US" sz="1200" b="1" kern="120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604E4162-B2EC-499D-A3B4-83F18DDBBE7E}" type="slidenum">
              <a:rPr lang="en-US" smtClean="0"/>
              <a:t>9</a:t>
            </a:fld>
            <a:endParaRPr lang="en-US"/>
          </a:p>
        </p:txBody>
      </p:sp>
    </p:spTree>
    <p:extLst>
      <p:ext uri="{BB962C8B-B14F-4D97-AF65-F5344CB8AC3E}">
        <p14:creationId xmlns:p14="http://schemas.microsoft.com/office/powerpoint/2010/main" val="962527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kern="1200">
                <a:solidFill>
                  <a:schemeClr val="tx1"/>
                </a:solidFill>
                <a:effectLst/>
                <a:latin typeface="+mn-lt"/>
                <a:ea typeface="+mn-ea"/>
                <a:cs typeface="+mn-cs"/>
              </a:rPr>
              <a:t>Speaker notes: </a:t>
            </a:r>
            <a:endParaRPr lang="en-US"/>
          </a:p>
          <a:p>
            <a:pPr>
              <a:defRPr/>
            </a:pPr>
            <a:endParaRPr lang="en-US"/>
          </a:p>
          <a:p>
            <a:pPr>
              <a:defRPr/>
            </a:pPr>
            <a:r>
              <a:rPr lang="en-US" sz="1200" b="0" kern="1200">
                <a:solidFill>
                  <a:schemeClr val="tx1"/>
                </a:solidFill>
                <a:effectLst/>
                <a:latin typeface="+mn-lt"/>
                <a:ea typeface="+mn-ea"/>
                <a:cs typeface="+mn-cs"/>
              </a:rPr>
              <a:t>Now that we’ve covered the cervical cancer basics, let dig a bit deeper into cervical cancer screening.</a:t>
            </a:r>
            <a:r>
              <a:rPr lang="en-US"/>
              <a:t> </a:t>
            </a:r>
            <a:endParaRPr lang="en-US">
              <a:ea typeface="+mn-ea"/>
              <a:cs typeface="+mn-cs"/>
            </a:endParaRPr>
          </a:p>
          <a:p>
            <a:endParaRPr lang="en-US"/>
          </a:p>
        </p:txBody>
      </p:sp>
      <p:sp>
        <p:nvSpPr>
          <p:cNvPr id="4" name="Slide Number Placeholder 3"/>
          <p:cNvSpPr>
            <a:spLocks noGrp="1"/>
          </p:cNvSpPr>
          <p:nvPr>
            <p:ph type="sldNum" sz="quarter" idx="5"/>
          </p:nvPr>
        </p:nvSpPr>
        <p:spPr/>
        <p:txBody>
          <a:bodyPr/>
          <a:lstStyle/>
          <a:p>
            <a:fld id="{604E4162-B2EC-499D-A3B4-83F18DDBBE7E}" type="slidenum">
              <a:rPr lang="en-US" smtClean="0"/>
              <a:t>10</a:t>
            </a:fld>
            <a:endParaRPr lang="en-US"/>
          </a:p>
        </p:txBody>
      </p:sp>
    </p:spTree>
    <p:extLst>
      <p:ext uri="{BB962C8B-B14F-4D97-AF65-F5344CB8AC3E}">
        <p14:creationId xmlns:p14="http://schemas.microsoft.com/office/powerpoint/2010/main" val="2269962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096B6-D100-2958-104F-7CBA1D275F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79FE1E-F811-281C-F773-3FDB39BDE04D}"/>
              </a:ext>
            </a:extLst>
          </p:cNvPr>
          <p:cNvSpPr>
            <a:spLocks noGrp="1"/>
          </p:cNvSpPr>
          <p:nvPr>
            <p:ph type="dt" sz="half" idx="10"/>
          </p:nvPr>
        </p:nvSpPr>
        <p:spPr/>
        <p:txBody>
          <a:bodyPr/>
          <a:lstStyle/>
          <a:p>
            <a:fld id="{ACC6C6F9-73F9-46CD-9399-39E3EDFB5B96}" type="datetimeFigureOut">
              <a:rPr lang="en-US" smtClean="0"/>
              <a:t>3/18/2024</a:t>
            </a:fld>
            <a:endParaRPr lang="en-US"/>
          </a:p>
        </p:txBody>
      </p:sp>
      <p:sp>
        <p:nvSpPr>
          <p:cNvPr id="4" name="Footer Placeholder 3">
            <a:extLst>
              <a:ext uri="{FF2B5EF4-FFF2-40B4-BE49-F238E27FC236}">
                <a16:creationId xmlns:a16="http://schemas.microsoft.com/office/drawing/2014/main" id="{3748BDE5-DC4B-B8C0-8BA8-9C4D804848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8C506B-7F79-2D16-1B27-DB451655CBDD}"/>
              </a:ext>
            </a:extLst>
          </p:cNvPr>
          <p:cNvSpPr>
            <a:spLocks noGrp="1"/>
          </p:cNvSpPr>
          <p:nvPr>
            <p:ph type="sldNum" sz="quarter" idx="12"/>
          </p:nvPr>
        </p:nvSpPr>
        <p:spPr/>
        <p:txBody>
          <a:bodyPr/>
          <a:lstStyle/>
          <a:p>
            <a:fld id="{CBCD0E8C-A0FC-4B88-8AE6-81D54B01EA7D}" type="slidenum">
              <a:rPr lang="en-US" smtClean="0"/>
              <a:t>‹#›</a:t>
            </a:fld>
            <a:endParaRPr lang="en-US"/>
          </a:p>
        </p:txBody>
      </p:sp>
    </p:spTree>
    <p:extLst>
      <p:ext uri="{BB962C8B-B14F-4D97-AF65-F5344CB8AC3E}">
        <p14:creationId xmlns:p14="http://schemas.microsoft.com/office/powerpoint/2010/main" val="155579936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36D346-4D9A-61E7-BBD1-78F3F20AFB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C69C16-D77A-2821-B79B-DA65F473E9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D5CF3-D6DA-E2BB-708E-EA4361C9B4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6C6F9-73F9-46CD-9399-39E3EDFB5B96}" type="datetimeFigureOut">
              <a:rPr lang="en-US" smtClean="0"/>
              <a:t>3/18/2024</a:t>
            </a:fld>
            <a:endParaRPr lang="en-US"/>
          </a:p>
        </p:txBody>
      </p:sp>
      <p:sp>
        <p:nvSpPr>
          <p:cNvPr id="5" name="Footer Placeholder 4">
            <a:extLst>
              <a:ext uri="{FF2B5EF4-FFF2-40B4-BE49-F238E27FC236}">
                <a16:creationId xmlns:a16="http://schemas.microsoft.com/office/drawing/2014/main" id="{D8C3591F-70E6-5D44-6825-F5C1647DC8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C795D2-0913-40FF-B1BB-90182953CD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D0E8C-A0FC-4B88-8AE6-81D54B01EA7D}" type="slidenum">
              <a:rPr lang="en-US" smtClean="0"/>
              <a:t>‹#›</a:t>
            </a:fld>
            <a:endParaRPr lang="en-US"/>
          </a:p>
        </p:txBody>
      </p:sp>
    </p:spTree>
    <p:extLst>
      <p:ext uri="{BB962C8B-B14F-4D97-AF65-F5344CB8AC3E}">
        <p14:creationId xmlns:p14="http://schemas.microsoft.com/office/powerpoint/2010/main" val="924849259"/>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87CB276-3074-43C4-C6D5-D2FC75966B1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E97AD29D-F545-70AA-6DC0-0F69D2D3774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5596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73D79C1-4A74-E664-FE5C-4EE491FBCB72}"/>
              </a:ext>
            </a:extLst>
          </p:cNvPr>
          <p:cNvSpPr>
            <a:spLocks noGrp="1"/>
          </p:cNvSpPr>
          <p:nvPr>
            <p:ph type="title"/>
          </p:nvPr>
        </p:nvSpPr>
        <p:spPr/>
        <p:txBody>
          <a:bodyPr>
            <a:normAutofit fontScale="90000"/>
          </a:bodyPr>
          <a:lstStyle/>
          <a:p>
            <a:pPr>
              <a:lnSpc>
                <a:spcPts val="6765"/>
              </a:lnSpc>
            </a:pPr>
            <a:r>
              <a:rPr lang="en-US" sz="6000" b="1">
                <a:solidFill>
                  <a:schemeClr val="bg1"/>
                </a:solidFill>
                <a:latin typeface="Poppins" panose="00000500000000000000" pitchFamily="2" charset="0"/>
                <a:cs typeface="Poppins" panose="00000500000000000000" pitchFamily="2" charset="0"/>
              </a:rPr>
              <a:t>Screening for cervical cancer</a:t>
            </a:r>
          </a:p>
        </p:txBody>
      </p:sp>
      <p:pic>
        <p:nvPicPr>
          <p:cNvPr id="3" name="Picture 2">
            <a:extLst>
              <a:ext uri="{FF2B5EF4-FFF2-40B4-BE49-F238E27FC236}">
                <a16:creationId xmlns:a16="http://schemas.microsoft.com/office/drawing/2014/main" id="{07161241-CCE6-E7BA-BF4C-C2B9681D6D1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38016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F585A42-9F40-2023-2317-33FC7BDE143E}"/>
              </a:ext>
            </a:extLst>
          </p:cNvPr>
          <p:cNvSpPr>
            <a:spLocks noGrp="1"/>
          </p:cNvSpPr>
          <p:nvPr>
            <p:ph type="title"/>
          </p:nvPr>
        </p:nvSpPr>
        <p:spPr/>
        <p:txBody>
          <a:bodyPr/>
          <a:lstStyle/>
          <a:p>
            <a:r>
              <a:rPr lang="en-US" sz="4000" b="1">
                <a:solidFill>
                  <a:srgbClr val="2746F8"/>
                </a:solidFill>
                <a:latin typeface="Poppins" panose="00000500000000000000" pitchFamily="2" charset="0"/>
                <a:cs typeface="Poppins" panose="00000500000000000000" pitchFamily="2" charset="0"/>
              </a:rPr>
              <a:t>What is cervical cancer screening?</a:t>
            </a:r>
          </a:p>
        </p:txBody>
      </p:sp>
      <p:pic>
        <p:nvPicPr>
          <p:cNvPr id="3" name="Picture 2">
            <a:extLst>
              <a:ext uri="{FF2B5EF4-FFF2-40B4-BE49-F238E27FC236}">
                <a16:creationId xmlns:a16="http://schemas.microsoft.com/office/drawing/2014/main" id="{F2C82C33-C7D9-FD7C-F3EF-181DB9DA7FF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57622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56F085C-C3E6-58A8-2463-E7089857EA36}"/>
              </a:ext>
            </a:extLst>
          </p:cNvPr>
          <p:cNvSpPr>
            <a:spLocks noGrp="1"/>
          </p:cNvSpPr>
          <p:nvPr>
            <p:ph type="title"/>
          </p:nvPr>
        </p:nvSpPr>
        <p:spPr/>
        <p:txBody>
          <a:bodyPr/>
          <a:lstStyle/>
          <a:p>
            <a:r>
              <a:rPr lang="en-US" sz="3600" b="1">
                <a:solidFill>
                  <a:srgbClr val="2746F8"/>
                </a:solidFill>
                <a:latin typeface="Poppins" panose="00000500000000000000" pitchFamily="2" charset="0"/>
                <a:cs typeface="Poppins" panose="00000500000000000000" pitchFamily="2" charset="0"/>
              </a:rPr>
              <a:t>What does cervical cancer screening entail?</a:t>
            </a:r>
          </a:p>
        </p:txBody>
      </p:sp>
      <p:pic>
        <p:nvPicPr>
          <p:cNvPr id="3" name="Picture 2">
            <a:extLst>
              <a:ext uri="{FF2B5EF4-FFF2-40B4-BE49-F238E27FC236}">
                <a16:creationId xmlns:a16="http://schemas.microsoft.com/office/drawing/2014/main" id="{8AAA74FF-16CA-C7A6-E5E0-45F04B6199A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86530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6F25AFF-FBB2-67E7-9AF4-F76D242331F9}"/>
              </a:ext>
            </a:extLst>
          </p:cNvPr>
          <p:cNvSpPr>
            <a:spLocks noGrp="1"/>
          </p:cNvSpPr>
          <p:nvPr>
            <p:ph type="title"/>
          </p:nvPr>
        </p:nvSpPr>
        <p:spPr/>
        <p:txBody>
          <a:bodyPr/>
          <a:lstStyle/>
          <a:p>
            <a:r>
              <a:rPr lang="en-US" sz="3600" b="1">
                <a:solidFill>
                  <a:srgbClr val="2746F8"/>
                </a:solidFill>
                <a:latin typeface="Poppins" panose="00000500000000000000" pitchFamily="2" charset="0"/>
                <a:cs typeface="Poppins" panose="00000500000000000000" pitchFamily="2" charset="0"/>
              </a:rPr>
              <a:t>Types of cervical cancer screening tests</a:t>
            </a:r>
          </a:p>
        </p:txBody>
      </p:sp>
      <p:pic>
        <p:nvPicPr>
          <p:cNvPr id="3" name="Picture 2">
            <a:extLst>
              <a:ext uri="{FF2B5EF4-FFF2-40B4-BE49-F238E27FC236}">
                <a16:creationId xmlns:a16="http://schemas.microsoft.com/office/drawing/2014/main" id="{F1CE7DA3-FE68-4765-757D-3BCE1285C4B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66720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F53DFC3-5AEC-B0C4-9D8F-5CDB718A052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8A77BA7-7AA0-8C84-4D11-ADCEC1AB37E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5465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FAF0019-DA67-6288-D182-FFC64A38FDFC}"/>
              </a:ext>
            </a:extLst>
          </p:cNvPr>
          <p:cNvSpPr>
            <a:spLocks noGrp="1"/>
          </p:cNvSpPr>
          <p:nvPr>
            <p:ph type="title"/>
          </p:nvPr>
        </p:nvSpPr>
        <p:spPr/>
        <p:txBody>
          <a:bodyPr/>
          <a:lstStyle/>
          <a:p>
            <a:r>
              <a:rPr lang="en-US" sz="4000" b="1">
                <a:solidFill>
                  <a:srgbClr val="2746F8"/>
                </a:solidFill>
                <a:latin typeface="Poppins" panose="00000500000000000000" pitchFamily="2" charset="0"/>
                <a:cs typeface="Poppins" panose="00000500000000000000" pitchFamily="2" charset="0"/>
              </a:rPr>
              <a:t>Possible Screening Test Results</a:t>
            </a:r>
          </a:p>
        </p:txBody>
      </p:sp>
      <p:pic>
        <p:nvPicPr>
          <p:cNvPr id="3" name="Picture 2">
            <a:extLst>
              <a:ext uri="{FF2B5EF4-FFF2-40B4-BE49-F238E27FC236}">
                <a16:creationId xmlns:a16="http://schemas.microsoft.com/office/drawing/2014/main" id="{267134D7-A17A-F3F8-9739-AEF22E0D86C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45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3071E91-23D3-79B6-9BDB-570130F38A01}"/>
              </a:ext>
            </a:extLst>
          </p:cNvPr>
          <p:cNvSpPr>
            <a:spLocks noGrp="1"/>
          </p:cNvSpPr>
          <p:nvPr>
            <p:ph type="title"/>
          </p:nvPr>
        </p:nvSpPr>
        <p:spPr/>
        <p:txBody>
          <a:bodyPr>
            <a:normAutofit fontScale="90000"/>
          </a:bodyPr>
          <a:lstStyle/>
          <a:p>
            <a:pPr>
              <a:lnSpc>
                <a:spcPts val="6765"/>
              </a:lnSpc>
            </a:pPr>
            <a:r>
              <a:rPr lang="en-US" sz="6000" b="1">
                <a:solidFill>
                  <a:schemeClr val="bg1"/>
                </a:solidFill>
                <a:latin typeface="Poppins" panose="00000500000000000000" pitchFamily="2" charset="0"/>
                <a:cs typeface="Poppins" panose="00000500000000000000" pitchFamily="2" charset="0"/>
              </a:rPr>
              <a:t>Preventing cervical cancer</a:t>
            </a:r>
          </a:p>
        </p:txBody>
      </p:sp>
      <p:pic>
        <p:nvPicPr>
          <p:cNvPr id="3" name="Picture 2">
            <a:extLst>
              <a:ext uri="{FF2B5EF4-FFF2-40B4-BE49-F238E27FC236}">
                <a16:creationId xmlns:a16="http://schemas.microsoft.com/office/drawing/2014/main" id="{28B22323-11A6-2AE4-75CD-67DBB33E205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4574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C70FA62-793F-EBDB-2764-8A70262CCC8B}"/>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4D5A6819-6E2E-D79C-3D77-99F82CFD9536}"/>
              </a:ext>
            </a:extLst>
          </p:cNvPr>
          <p:cNvPicPr/>
          <p:nvPr/>
        </p:nvPicPr>
        <p:blipFill>
          <a:blip r:embed="rId3"/>
          <a:stretch>
            <a:fillRect/>
          </a:stretch>
        </p:blipFill>
        <p:spPr>
          <a:xfrm>
            <a:off x="0" y="-279918"/>
            <a:ext cx="12192000" cy="6858000"/>
          </a:xfrm>
          <a:prstGeom prst="rect">
            <a:avLst/>
          </a:prstGeom>
        </p:spPr>
      </p:pic>
      <p:sp>
        <p:nvSpPr>
          <p:cNvPr id="4" name="Rectangle 3">
            <a:extLst>
              <a:ext uri="{FF2B5EF4-FFF2-40B4-BE49-F238E27FC236}">
                <a16:creationId xmlns:a16="http://schemas.microsoft.com/office/drawing/2014/main" id="{0C0D995E-1FFB-58F2-1009-6C22549EDD7D}"/>
              </a:ext>
            </a:extLst>
          </p:cNvPr>
          <p:cNvSpPr/>
          <p:nvPr/>
        </p:nvSpPr>
        <p:spPr>
          <a:xfrm>
            <a:off x="1971841" y="5495730"/>
            <a:ext cx="8248317" cy="12143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33">
                <a:solidFill>
                  <a:srgbClr val="0926F8"/>
                </a:solidFill>
                <a:latin typeface="Poppins" panose="00000500000000000000" pitchFamily="2" charset="0"/>
              </a:rPr>
              <a:t>For more information, scan the QR code to visit the </a:t>
            </a:r>
            <a:br>
              <a:rPr lang="en-US" sz="2133">
                <a:solidFill>
                  <a:srgbClr val="0926F8"/>
                </a:solidFill>
                <a:latin typeface="Poppins" panose="00000500000000000000" pitchFamily="2" charset="0"/>
              </a:rPr>
            </a:br>
            <a:r>
              <a:rPr lang="en-US" sz="2400" b="1" i="0">
                <a:solidFill>
                  <a:srgbClr val="2F42F4"/>
                </a:solidFill>
                <a:effectLst/>
                <a:latin typeface="Poppins" panose="00000500000000000000" pitchFamily="2" charset="0"/>
              </a:rPr>
              <a:t>Guidelines for the Prevention and Early Detection </a:t>
            </a:r>
            <a:br>
              <a:rPr lang="en-US" sz="2400" b="1" i="0">
                <a:solidFill>
                  <a:srgbClr val="2F42F4"/>
                </a:solidFill>
                <a:effectLst/>
                <a:latin typeface="Poppins" panose="00000500000000000000" pitchFamily="2" charset="0"/>
              </a:rPr>
            </a:br>
            <a:r>
              <a:rPr lang="en-US" sz="2400" b="1" i="0">
                <a:solidFill>
                  <a:srgbClr val="2F42F4"/>
                </a:solidFill>
                <a:effectLst/>
                <a:latin typeface="Poppins" panose="00000500000000000000" pitchFamily="2" charset="0"/>
              </a:rPr>
              <a:t>of Cervical Cancer </a:t>
            </a:r>
            <a:r>
              <a:rPr lang="en-US" sz="2133">
                <a:solidFill>
                  <a:srgbClr val="0926F8"/>
                </a:solidFill>
                <a:latin typeface="Poppins" panose="00000500000000000000" pitchFamily="2" charset="0"/>
              </a:rPr>
              <a:t>at cancer.org.</a:t>
            </a:r>
          </a:p>
          <a:p>
            <a:pPr algn="ctr"/>
            <a:endParaRPr lang="en-US" sz="1200">
              <a:solidFill>
                <a:srgbClr val="0926F8"/>
              </a:solidFill>
            </a:endParaRPr>
          </a:p>
        </p:txBody>
      </p:sp>
      <p:pic>
        <p:nvPicPr>
          <p:cNvPr id="6" name="Picture 5" descr="A qr code on a white background&#10;&#10;Description automatically generated">
            <a:extLst>
              <a:ext uri="{FF2B5EF4-FFF2-40B4-BE49-F238E27FC236}">
                <a16:creationId xmlns:a16="http://schemas.microsoft.com/office/drawing/2014/main" id="{E74B76FF-5D9A-AD81-0927-2A8D698793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0158" y="5367826"/>
            <a:ext cx="1362269" cy="1362269"/>
          </a:xfrm>
          <a:prstGeom prst="rect">
            <a:avLst/>
          </a:prstGeom>
        </p:spPr>
      </p:pic>
    </p:spTree>
    <p:extLst>
      <p:ext uri="{BB962C8B-B14F-4D97-AF65-F5344CB8AC3E}">
        <p14:creationId xmlns:p14="http://schemas.microsoft.com/office/powerpoint/2010/main" val="3137936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036D5BF-2F4B-FCDD-4233-D0AF3736BCB9}"/>
              </a:ext>
            </a:extLst>
          </p:cNvPr>
          <p:cNvSpPr>
            <a:spLocks noGrp="1"/>
          </p:cNvSpPr>
          <p:nvPr>
            <p:ph type="title"/>
          </p:nvPr>
        </p:nvSpPr>
        <p:spPr/>
        <p:txBody>
          <a:bodyPr/>
          <a:lstStyle/>
          <a:p>
            <a:r>
              <a:rPr lang="en-US" sz="4000" b="1">
                <a:solidFill>
                  <a:srgbClr val="2746F8"/>
                </a:solidFill>
                <a:latin typeface="Poppins" panose="00000500000000000000" pitchFamily="2" charset="0"/>
                <a:cs typeface="Poppins" panose="00000500000000000000" pitchFamily="2" charset="0"/>
              </a:rPr>
              <a:t>HPV Vaccination </a:t>
            </a:r>
            <a:br>
              <a:rPr lang="en-US" sz="4000" b="1">
                <a:solidFill>
                  <a:srgbClr val="2746F8"/>
                </a:solidFill>
                <a:latin typeface="Poppins" panose="00000500000000000000" pitchFamily="2" charset="0"/>
                <a:cs typeface="Poppins" panose="00000500000000000000" pitchFamily="2" charset="0"/>
              </a:rPr>
            </a:br>
            <a:r>
              <a:rPr lang="en-US" sz="4000" b="1">
                <a:solidFill>
                  <a:srgbClr val="2746F8"/>
                </a:solidFill>
                <a:latin typeface="Poppins" panose="00000500000000000000" pitchFamily="2" charset="0"/>
                <a:cs typeface="Poppins" panose="00000500000000000000" pitchFamily="2" charset="0"/>
              </a:rPr>
              <a:t>and Cancer</a:t>
            </a:r>
          </a:p>
        </p:txBody>
      </p:sp>
      <p:pic>
        <p:nvPicPr>
          <p:cNvPr id="3" name="Picture 2">
            <a:extLst>
              <a:ext uri="{FF2B5EF4-FFF2-40B4-BE49-F238E27FC236}">
                <a16:creationId xmlns:a16="http://schemas.microsoft.com/office/drawing/2014/main" id="{A0A2D750-ADB4-8836-AE98-F81B9312733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11061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6EB57B1-CE06-E91D-515B-FADA2FB5F105}"/>
              </a:ext>
            </a:extLst>
          </p:cNvPr>
          <p:cNvSpPr>
            <a:spLocks noGrp="1"/>
          </p:cNvSpPr>
          <p:nvPr>
            <p:ph type="title"/>
          </p:nvPr>
        </p:nvSpPr>
        <p:spPr/>
        <p:txBody>
          <a:bodyPr/>
          <a:lstStyle/>
          <a:p>
            <a:r>
              <a:rPr lang="en-US" b="1">
                <a:solidFill>
                  <a:srgbClr val="2746F8"/>
                </a:solidFill>
                <a:latin typeface="Poppins" panose="00000500000000000000" pitchFamily="2" charset="0"/>
                <a:cs typeface="Poppins" panose="00000500000000000000" pitchFamily="2" charset="0"/>
              </a:rPr>
              <a:t>HPV Vaccination Guidelines</a:t>
            </a:r>
          </a:p>
        </p:txBody>
      </p:sp>
      <p:pic>
        <p:nvPicPr>
          <p:cNvPr id="3" name="Picture 2">
            <a:extLst>
              <a:ext uri="{FF2B5EF4-FFF2-40B4-BE49-F238E27FC236}">
                <a16:creationId xmlns:a16="http://schemas.microsoft.com/office/drawing/2014/main" id="{B1516DF4-88BD-C88A-7E97-8D0C2901FB5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03288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AC814A0-1878-6043-B3D7-1389AF5CF14E}"/>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1A834185-6E7B-9A39-7988-E8731406ECC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97954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3B88A0C-2707-09C9-DE95-6DC430E9F2EF}"/>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DC2FD22B-A4F5-6A7A-AE98-B020488EA16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73245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8AF8A64-A642-A244-9909-44D5150BB547}"/>
              </a:ext>
            </a:extLst>
          </p:cNvPr>
          <p:cNvSpPr>
            <a:spLocks noGrp="1"/>
          </p:cNvSpPr>
          <p:nvPr>
            <p:ph type="title"/>
          </p:nvPr>
        </p:nvSpPr>
        <p:spPr/>
        <p:txBody>
          <a:bodyPr/>
          <a:lstStyle/>
          <a:p>
            <a:pPr>
              <a:lnSpc>
                <a:spcPts val="6765"/>
              </a:lnSpc>
            </a:pPr>
            <a:r>
              <a:rPr lang="en-US" sz="6000" b="1">
                <a:solidFill>
                  <a:schemeClr val="bg1"/>
                </a:solidFill>
                <a:latin typeface="Poppins"/>
                <a:cs typeface="Poppins"/>
              </a:rPr>
              <a:t>Thank you!</a:t>
            </a:r>
            <a:endParaRPr lang="en-US">
              <a:solidFill>
                <a:schemeClr val="bg1"/>
              </a:solidFill>
            </a:endParaRPr>
          </a:p>
        </p:txBody>
      </p:sp>
      <p:pic>
        <p:nvPicPr>
          <p:cNvPr id="3" name="Picture 2">
            <a:extLst>
              <a:ext uri="{FF2B5EF4-FFF2-40B4-BE49-F238E27FC236}">
                <a16:creationId xmlns:a16="http://schemas.microsoft.com/office/drawing/2014/main" id="{B9F9B1B3-EEDE-B3A3-1A42-1EB609D09C2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09499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11352C2-6631-76D6-D454-39BB3FAA1BE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4AB3C96-5E8D-6296-676C-153A79967F2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85832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8649C7F-AACD-2038-E6AC-7CD80CBF653E}"/>
              </a:ext>
            </a:extLst>
          </p:cNvPr>
          <p:cNvSpPr>
            <a:spLocks noGrp="1"/>
          </p:cNvSpPr>
          <p:nvPr>
            <p:ph type="title"/>
          </p:nvPr>
        </p:nvSpPr>
        <p:spPr/>
        <p:txBody>
          <a:bodyPr>
            <a:normAutofit fontScale="90000"/>
          </a:bodyPr>
          <a:lstStyle/>
          <a:p>
            <a:pPr>
              <a:lnSpc>
                <a:spcPts val="6765"/>
              </a:lnSpc>
            </a:pPr>
            <a:r>
              <a:rPr lang="en-US" sz="6000" b="1">
                <a:solidFill>
                  <a:schemeClr val="bg1"/>
                </a:solidFill>
                <a:latin typeface="Poppins"/>
                <a:cs typeface="Poppins"/>
              </a:rPr>
              <a:t>What causes cervical cancer?</a:t>
            </a:r>
            <a:endParaRPr lang="en-US">
              <a:solidFill>
                <a:schemeClr val="bg1"/>
              </a:solidFill>
            </a:endParaRPr>
          </a:p>
        </p:txBody>
      </p:sp>
      <p:pic>
        <p:nvPicPr>
          <p:cNvPr id="3" name="Picture 2">
            <a:extLst>
              <a:ext uri="{FF2B5EF4-FFF2-40B4-BE49-F238E27FC236}">
                <a16:creationId xmlns:a16="http://schemas.microsoft.com/office/drawing/2014/main" id="{70C50CE7-09BF-7A3F-D5D2-ABC72D677D3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8391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53991A2-A432-FBD4-32F2-0103789A70E2}"/>
              </a:ext>
            </a:extLst>
          </p:cNvPr>
          <p:cNvSpPr>
            <a:spLocks noGrp="1"/>
          </p:cNvSpPr>
          <p:nvPr>
            <p:ph type="title"/>
          </p:nvPr>
        </p:nvSpPr>
        <p:spPr/>
        <p:txBody>
          <a:bodyPr/>
          <a:lstStyle/>
          <a:p>
            <a:r>
              <a:rPr lang="en-US" sz="3600" b="1">
                <a:solidFill>
                  <a:srgbClr val="2746F8"/>
                </a:solidFill>
                <a:latin typeface="Poppins" panose="00000500000000000000" pitchFamily="2" charset="0"/>
                <a:cs typeface="Poppins" panose="00000500000000000000" pitchFamily="2" charset="0"/>
              </a:rPr>
              <a:t>What is the cervix?</a:t>
            </a:r>
          </a:p>
        </p:txBody>
      </p:sp>
      <p:pic>
        <p:nvPicPr>
          <p:cNvPr id="3" name="Picture 2">
            <a:extLst>
              <a:ext uri="{FF2B5EF4-FFF2-40B4-BE49-F238E27FC236}">
                <a16:creationId xmlns:a16="http://schemas.microsoft.com/office/drawing/2014/main" id="{AC2A1D31-5206-F657-F171-E518D0FBDC4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21864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C5EEC18-EAAE-CF37-877C-3A824BF645C1}"/>
              </a:ext>
            </a:extLst>
          </p:cNvPr>
          <p:cNvSpPr>
            <a:spLocks noGrp="1"/>
          </p:cNvSpPr>
          <p:nvPr>
            <p:ph type="title"/>
          </p:nvPr>
        </p:nvSpPr>
        <p:spPr/>
        <p:txBody>
          <a:bodyPr/>
          <a:lstStyle/>
          <a:p>
            <a:r>
              <a:rPr lang="en-US" sz="3600" b="1">
                <a:solidFill>
                  <a:srgbClr val="2746F8"/>
                </a:solidFill>
                <a:latin typeface="Poppins"/>
                <a:cs typeface="Poppins"/>
              </a:rPr>
              <a:t>Cervical cancer begins with abnormal cells</a:t>
            </a:r>
            <a:endParaRPr lang="en-US"/>
          </a:p>
        </p:txBody>
      </p:sp>
      <p:pic>
        <p:nvPicPr>
          <p:cNvPr id="3" name="Picture 2">
            <a:extLst>
              <a:ext uri="{FF2B5EF4-FFF2-40B4-BE49-F238E27FC236}">
                <a16:creationId xmlns:a16="http://schemas.microsoft.com/office/drawing/2014/main" id="{301F18BA-FD0C-C390-29AA-EDD16F6C6EA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75676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A01EEA3-6DFD-0105-939D-E4AFB32A7695}"/>
              </a:ext>
            </a:extLst>
          </p:cNvPr>
          <p:cNvSpPr>
            <a:spLocks noGrp="1"/>
          </p:cNvSpPr>
          <p:nvPr>
            <p:ph type="title"/>
          </p:nvPr>
        </p:nvSpPr>
        <p:spPr/>
        <p:txBody>
          <a:bodyPr/>
          <a:lstStyle/>
          <a:p>
            <a:r>
              <a:rPr lang="en-US" sz="3600" b="1">
                <a:solidFill>
                  <a:srgbClr val="2746F8"/>
                </a:solidFill>
                <a:latin typeface="Poppins" panose="00000500000000000000" pitchFamily="2" charset="0"/>
                <a:cs typeface="Poppins" panose="00000500000000000000" pitchFamily="2" charset="0"/>
              </a:rPr>
              <a:t>What are pre-cancers?</a:t>
            </a:r>
          </a:p>
        </p:txBody>
      </p:sp>
      <p:pic>
        <p:nvPicPr>
          <p:cNvPr id="3" name="Picture 2">
            <a:extLst>
              <a:ext uri="{FF2B5EF4-FFF2-40B4-BE49-F238E27FC236}">
                <a16:creationId xmlns:a16="http://schemas.microsoft.com/office/drawing/2014/main" id="{8F8E4616-EF21-B54E-D384-C6DB2643C65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27651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49AE12A-5C97-1A37-1841-8ECA36430876}"/>
              </a:ext>
            </a:extLst>
          </p:cNvPr>
          <p:cNvSpPr>
            <a:spLocks noGrp="1"/>
          </p:cNvSpPr>
          <p:nvPr>
            <p:ph type="title"/>
          </p:nvPr>
        </p:nvSpPr>
        <p:spPr/>
        <p:txBody>
          <a:bodyPr/>
          <a:lstStyle/>
          <a:p>
            <a:r>
              <a:rPr lang="en-US" sz="3600" b="1">
                <a:solidFill>
                  <a:srgbClr val="2746F8"/>
                </a:solidFill>
                <a:latin typeface="Poppins" panose="00000500000000000000" pitchFamily="2" charset="0"/>
                <a:cs typeface="Poppins" panose="00000500000000000000" pitchFamily="2" charset="0"/>
              </a:rPr>
              <a:t>What causes cervical cancer? </a:t>
            </a:r>
          </a:p>
        </p:txBody>
      </p:sp>
      <p:pic>
        <p:nvPicPr>
          <p:cNvPr id="3" name="Picture 2">
            <a:extLst>
              <a:ext uri="{FF2B5EF4-FFF2-40B4-BE49-F238E27FC236}">
                <a16:creationId xmlns:a16="http://schemas.microsoft.com/office/drawing/2014/main" id="{808EF3C4-48CB-4AB9-9010-208E2627F90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94438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80361CE-9954-787F-A7B3-638561A80157}"/>
              </a:ext>
            </a:extLst>
          </p:cNvPr>
          <p:cNvSpPr>
            <a:spLocks noGrp="1"/>
          </p:cNvSpPr>
          <p:nvPr>
            <p:ph type="title"/>
          </p:nvPr>
        </p:nvSpPr>
        <p:spPr/>
        <p:txBody>
          <a:bodyPr/>
          <a:lstStyle/>
          <a:p>
            <a:r>
              <a:rPr lang="en-US" sz="4000" b="1">
                <a:solidFill>
                  <a:srgbClr val="2746F8"/>
                </a:solidFill>
                <a:latin typeface="Poppins" panose="00000500000000000000" pitchFamily="2" charset="0"/>
                <a:cs typeface="Poppins" panose="00000500000000000000" pitchFamily="2" charset="0"/>
              </a:rPr>
              <a:t>HPV Infection</a:t>
            </a:r>
          </a:p>
        </p:txBody>
      </p:sp>
      <p:pic>
        <p:nvPicPr>
          <p:cNvPr id="3" name="Picture 2">
            <a:extLst>
              <a:ext uri="{FF2B5EF4-FFF2-40B4-BE49-F238E27FC236}">
                <a16:creationId xmlns:a16="http://schemas.microsoft.com/office/drawing/2014/main" id="{3731724A-9695-7488-1C10-68CD6E96F29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45806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B09572A5A76944878447A7D97D9235" ma:contentTypeVersion="12" ma:contentTypeDescription="Create a new document." ma:contentTypeScope="" ma:versionID="95002cb7cae1dfbde47354aead0c6c6f">
  <xsd:schema xmlns:xsd="http://www.w3.org/2001/XMLSchema" xmlns:xs="http://www.w3.org/2001/XMLSchema" xmlns:p="http://schemas.microsoft.com/office/2006/metadata/properties" xmlns:ns2="e129a00c-9292-4451-9308-ea75f7972fd5" xmlns:ns3="11ef61ff-1dc9-4ca7-b845-84ac7e98c186" targetNamespace="http://schemas.microsoft.com/office/2006/metadata/properties" ma:root="true" ma:fieldsID="ed46921b5b203f0fd7a35390d5997578" ns2:_="" ns3:_="">
    <xsd:import namespace="e129a00c-9292-4451-9308-ea75f7972fd5"/>
    <xsd:import namespace="11ef61ff-1dc9-4ca7-b845-84ac7e98c18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29a00c-9292-4451-9308-ea75f7972f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0a09e083-f52d-4221-b916-d53bc4fb30bc"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ef61ff-1dc9-4ca7-b845-84ac7e98c18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6719957-1ae3-489c-8642-3cf1f4376828}" ma:internalName="TaxCatchAll" ma:showField="CatchAllData" ma:web="11ef61ff-1dc9-4ca7-b845-84ac7e98c1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1ef61ff-1dc9-4ca7-b845-84ac7e98c186" xsi:nil="true"/>
    <lcf76f155ced4ddcb4097134ff3c332f xmlns="e129a00c-9292-4451-9308-ea75f7972fd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6D22CEF-7291-4941-838B-FE3B145AEAF6}">
  <ds:schemaRefs>
    <ds:schemaRef ds:uri="http://schemas.microsoft.com/sharepoint/v3/contenttype/forms"/>
  </ds:schemaRefs>
</ds:datastoreItem>
</file>

<file path=customXml/itemProps2.xml><?xml version="1.0" encoding="utf-8"?>
<ds:datastoreItem xmlns:ds="http://schemas.openxmlformats.org/officeDocument/2006/customXml" ds:itemID="{9E0FBB8D-CFD2-436F-A65B-1C075CC4907A}">
  <ds:schemaRefs>
    <ds:schemaRef ds:uri="11ef61ff-1dc9-4ca7-b845-84ac7e98c186"/>
    <ds:schemaRef ds:uri="e129a00c-9292-4451-9308-ea75f7972f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A68F8CC-B898-4837-BA7A-DB8411469C86}">
  <ds:schemaRefs>
    <ds:schemaRef ds:uri="11ef61ff-1dc9-4ca7-b845-84ac7e98c186"/>
    <ds:schemaRef ds:uri="http://schemas.openxmlformats.org/package/2006/metadata/core-properties"/>
    <ds:schemaRef ds:uri="http://schemas.microsoft.com/office/2006/metadata/properties"/>
    <ds:schemaRef ds:uri="http://www.w3.org/XML/1998/namespace"/>
    <ds:schemaRef ds:uri="http://purl.org/dc/elements/1.1/"/>
    <ds:schemaRef ds:uri="http://schemas.microsoft.com/office/2006/documentManagement/types"/>
    <ds:schemaRef ds:uri="e129a00c-9292-4451-9308-ea75f7972fd5"/>
    <ds:schemaRef ds:uri="http://purl.org/dc/dcmitype/"/>
    <ds:schemaRef ds:uri="http://purl.org/dc/term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1833</Words>
  <Application>Microsoft Office PowerPoint</Application>
  <PresentationFormat>Widescreen</PresentationFormat>
  <Paragraphs>117</Paragraphs>
  <Slides>21</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Arial,Sans-Serif</vt:lpstr>
      <vt:lpstr>Calibri</vt:lpstr>
      <vt:lpstr>Calibri Light</vt:lpstr>
      <vt:lpstr>Poppins</vt:lpstr>
      <vt:lpstr>Source Sans Pro</vt:lpstr>
      <vt:lpstr>Office Theme</vt:lpstr>
      <vt:lpstr>PowerPoint Presentation</vt:lpstr>
      <vt:lpstr>PowerPoint Presentation</vt:lpstr>
      <vt:lpstr>PowerPoint Presentation</vt:lpstr>
      <vt:lpstr>What causes cervical cancer?</vt:lpstr>
      <vt:lpstr>What is the cervix?</vt:lpstr>
      <vt:lpstr>Cervical cancer begins with abnormal cells</vt:lpstr>
      <vt:lpstr>What are pre-cancers?</vt:lpstr>
      <vt:lpstr>What causes cervical cancer? </vt:lpstr>
      <vt:lpstr>HPV Infection</vt:lpstr>
      <vt:lpstr>Screening for cervical cancer</vt:lpstr>
      <vt:lpstr>What is cervical cancer screening?</vt:lpstr>
      <vt:lpstr>What does cervical cancer screening entail?</vt:lpstr>
      <vt:lpstr>Types of cervical cancer screening tests</vt:lpstr>
      <vt:lpstr>PowerPoint Presentation</vt:lpstr>
      <vt:lpstr>Possible Screening Test Results</vt:lpstr>
      <vt:lpstr>Preventing cervical cancer</vt:lpstr>
      <vt:lpstr>PowerPoint Presentation</vt:lpstr>
      <vt:lpstr>HPV Vaccination  and Cancer</vt:lpstr>
      <vt:lpstr>HPV Vaccination Guidelines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Basic of Cervical Cancer - Presentation</dc:title>
  <dc:creator>Danielle Petri</dc:creator>
  <cp:lastModifiedBy>Talia Henkle</cp:lastModifiedBy>
  <cp:revision>1</cp:revision>
  <dcterms:created xsi:type="dcterms:W3CDTF">2024-02-23T17:55:27Z</dcterms:created>
  <dcterms:modified xsi:type="dcterms:W3CDTF">2024-03-18T16:07:50Z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0x01010012B09572A5A76944878447A7D97D9235</vt:lpwstr>
  </property>
  <property fmtid="{D5CDD505-2E9C-101B-9397-08002B2CF9AE}" pid="3" name="MediaServiceImageTags">
    <vt:lpwstr/>
  </property>
</Properties>
</file>